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54" r:id="rId5"/>
    <p:sldMasterId id="2147493663" r:id="rId6"/>
    <p:sldMasterId id="2147493678" r:id="rId7"/>
  </p:sldMasterIdLst>
  <p:notesMasterIdLst>
    <p:notesMasterId r:id="rId112"/>
  </p:notesMasterIdLst>
  <p:handoutMasterIdLst>
    <p:handoutMasterId r:id="rId113"/>
  </p:handoutMasterIdLst>
  <p:sldIdLst>
    <p:sldId id="854" r:id="rId8"/>
    <p:sldId id="2142532378" r:id="rId9"/>
    <p:sldId id="922" r:id="rId10"/>
    <p:sldId id="2142532329" r:id="rId11"/>
    <p:sldId id="2142532336" r:id="rId12"/>
    <p:sldId id="2142532337" r:id="rId13"/>
    <p:sldId id="573" r:id="rId14"/>
    <p:sldId id="568" r:id="rId15"/>
    <p:sldId id="1152" r:id="rId16"/>
    <p:sldId id="346" r:id="rId17"/>
    <p:sldId id="256" r:id="rId18"/>
    <p:sldId id="257" r:id="rId19"/>
    <p:sldId id="258" r:id="rId20"/>
    <p:sldId id="259" r:id="rId21"/>
    <p:sldId id="335" r:id="rId22"/>
    <p:sldId id="262" r:id="rId23"/>
    <p:sldId id="354" r:id="rId24"/>
    <p:sldId id="348" r:id="rId25"/>
    <p:sldId id="263" r:id="rId26"/>
    <p:sldId id="268" r:id="rId27"/>
    <p:sldId id="350" r:id="rId28"/>
    <p:sldId id="270" r:id="rId29"/>
    <p:sldId id="271" r:id="rId30"/>
    <p:sldId id="272" r:id="rId31"/>
    <p:sldId id="275" r:id="rId32"/>
    <p:sldId id="279" r:id="rId33"/>
    <p:sldId id="284" r:id="rId34"/>
    <p:sldId id="285" r:id="rId35"/>
    <p:sldId id="287" r:id="rId36"/>
    <p:sldId id="365" r:id="rId37"/>
    <p:sldId id="289" r:id="rId38"/>
    <p:sldId id="291" r:id="rId39"/>
    <p:sldId id="293" r:id="rId40"/>
    <p:sldId id="2142532349" r:id="rId41"/>
    <p:sldId id="292" r:id="rId42"/>
    <p:sldId id="294" r:id="rId43"/>
    <p:sldId id="295" r:id="rId44"/>
    <p:sldId id="301" r:id="rId45"/>
    <p:sldId id="302" r:id="rId46"/>
    <p:sldId id="337" r:id="rId47"/>
    <p:sldId id="305" r:id="rId48"/>
    <p:sldId id="338" r:id="rId49"/>
    <p:sldId id="306" r:id="rId50"/>
    <p:sldId id="339" r:id="rId51"/>
    <p:sldId id="340" r:id="rId52"/>
    <p:sldId id="2142532338" r:id="rId53"/>
    <p:sldId id="370" r:id="rId54"/>
    <p:sldId id="2142532339" r:id="rId55"/>
    <p:sldId id="344" r:id="rId56"/>
    <p:sldId id="319" r:id="rId57"/>
    <p:sldId id="343" r:id="rId58"/>
    <p:sldId id="465" r:id="rId59"/>
    <p:sldId id="440" r:id="rId60"/>
    <p:sldId id="363" r:id="rId61"/>
    <p:sldId id="309" r:id="rId62"/>
    <p:sldId id="310" r:id="rId63"/>
    <p:sldId id="388" r:id="rId64"/>
    <p:sldId id="311" r:id="rId65"/>
    <p:sldId id="312" r:id="rId66"/>
    <p:sldId id="313" r:id="rId67"/>
    <p:sldId id="462" r:id="rId68"/>
    <p:sldId id="463" r:id="rId69"/>
    <p:sldId id="455" r:id="rId70"/>
    <p:sldId id="456" r:id="rId71"/>
    <p:sldId id="342" r:id="rId72"/>
    <p:sldId id="457" r:id="rId73"/>
    <p:sldId id="317" r:id="rId74"/>
    <p:sldId id="318" r:id="rId75"/>
    <p:sldId id="364" r:id="rId76"/>
    <p:sldId id="439" r:id="rId77"/>
    <p:sldId id="425" r:id="rId78"/>
    <p:sldId id="320" r:id="rId79"/>
    <p:sldId id="321" r:id="rId80"/>
    <p:sldId id="441" r:id="rId81"/>
    <p:sldId id="426" r:id="rId82"/>
    <p:sldId id="427" r:id="rId83"/>
    <p:sldId id="466" r:id="rId84"/>
    <p:sldId id="428" r:id="rId85"/>
    <p:sldId id="482" r:id="rId86"/>
    <p:sldId id="2142532374" r:id="rId87"/>
    <p:sldId id="2142532375" r:id="rId88"/>
    <p:sldId id="1169" r:id="rId89"/>
    <p:sldId id="2142532376" r:id="rId90"/>
    <p:sldId id="759" r:id="rId91"/>
    <p:sldId id="760" r:id="rId92"/>
    <p:sldId id="762" r:id="rId93"/>
    <p:sldId id="763" r:id="rId94"/>
    <p:sldId id="764" r:id="rId95"/>
    <p:sldId id="765" r:id="rId96"/>
    <p:sldId id="766" r:id="rId97"/>
    <p:sldId id="767" r:id="rId98"/>
    <p:sldId id="768" r:id="rId99"/>
    <p:sldId id="769" r:id="rId100"/>
    <p:sldId id="770" r:id="rId101"/>
    <p:sldId id="771" r:id="rId102"/>
    <p:sldId id="772" r:id="rId103"/>
    <p:sldId id="773" r:id="rId104"/>
    <p:sldId id="774" r:id="rId105"/>
    <p:sldId id="775" r:id="rId106"/>
    <p:sldId id="2142532379" r:id="rId107"/>
    <p:sldId id="953" r:id="rId108"/>
    <p:sldId id="1209" r:id="rId109"/>
    <p:sldId id="2142532381" r:id="rId110"/>
    <p:sldId id="2142532380" r:id="rId11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393"/>
    <p:restoredTop sz="97193"/>
  </p:normalViewPr>
  <p:slideViewPr>
    <p:cSldViewPr snapToObjects="1">
      <p:cViewPr varScale="1">
        <p:scale>
          <a:sx n="168" d="100"/>
          <a:sy n="168" d="100"/>
        </p:scale>
        <p:origin x="760" y="20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ableStyles" Target="tableStyle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handoutMaster" Target="handoutMasters/handoutMaster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3/28/24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3/28/24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4519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8F6301-714C-4FE8-91A7-DFAF60BA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5F1E2AE-1C39-46EC-B503-AA16A34FF4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78E4A80F-EA86-483A-9CCF-9DEFC2C5BCD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486AFF1-D1FF-48A8-93A6-6BA573FA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B097C5-D41A-489F-BD28-B47D5FC64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B4B0AB2B-B914-46AE-945B-4F2A2597341E}"/>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47C0904-AD6D-4E15-8AE5-8A8E9C822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038342-6288-4651-9671-9D89FA2AE43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3602458-8836-4AD1-87A4-E1AAEB3E336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D5E2B09-55A3-403F-BD5D-6EECB59583B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307FE91-BCEE-4B69-8A93-00729E07F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2F1CBD7-8837-4FFA-9E6E-4349DD3C6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2308957-54A5-4376-9A4F-A60FE6483F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CC7B13C-5BC4-425A-AD43-DC98560C866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D995C5-919A-47D2-B5B1-A305E128C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04C020A-81DD-4F0E-9E1E-11E9EFBB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51C2DE-767C-41B7-9020-9E12854B33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5D1FDE96-53BB-40AB-A363-C3E2527FDFA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5DBAFAE-DC9F-4DE5-8A89-6D3291897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766082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4C0E946-5AD3-45F8-ACED-33EBCE4BF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AC1C478-0C20-4F9F-8BF1-079F4453B4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7" name="Rectangle 2">
            <a:extLst>
              <a:ext uri="{FF2B5EF4-FFF2-40B4-BE49-F238E27FC236}">
                <a16:creationId xmlns:a16="http://schemas.microsoft.com/office/drawing/2014/main" id="{1D3F2765-981A-499E-95AC-CF3808A73CA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1FBC5B-83A2-4A9A-A1B0-28128EFEA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C51CAF2-9CEA-43E4-9F13-33B481615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FA7D35-4712-41D8-B665-A94477D354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5E9F84F8-5007-4AFA-B1CA-32DECFCAE35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C503CC5-3C73-48F3-94C8-DD3EE462B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4130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66433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32315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1A0E380-F0EE-40D0-AFCE-90433E95E2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D0C9F46-EEC1-44E1-AADF-0C5DFAC157F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BEE72DA4-8AA8-4864-8EDE-1781EF2B1829}"/>
              </a:ext>
            </a:extLst>
          </p:cNvPr>
          <p:cNvSpPr>
            <a:spLocks noGrp="1" noRot="1" noChangeAspect="1" noChangeArrowheads="1" noTextEdit="1"/>
          </p:cNvSpPr>
          <p:nvPr>
            <p:ph type="sldImg"/>
          </p:nvPr>
        </p:nvSpPr>
        <p:spPr>
          <a:xfrm>
            <a:off x="1177925" y="696913"/>
            <a:ext cx="4641850" cy="3481387"/>
          </a:xfrm>
          <a:ln/>
        </p:spPr>
      </p:sp>
      <p:sp>
        <p:nvSpPr>
          <p:cNvPr id="6148" name="Rectangle 3">
            <a:extLst>
              <a:ext uri="{FF2B5EF4-FFF2-40B4-BE49-F238E27FC236}">
                <a16:creationId xmlns:a16="http://schemas.microsoft.com/office/drawing/2014/main" id="{133BAE36-8C0B-40D0-862F-F5862FDA85A1}"/>
              </a:ext>
            </a:extLst>
          </p:cNvPr>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321B667-9A45-42B8-9A88-05CCA7CE45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F219423-C9AB-4B43-A997-58F863D1912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23F8EC89-E9A1-405D-981C-52FF1AF2496B}"/>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27EED68-434D-49BF-B488-F849812758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737C83C-5231-400C-ABAC-E802D57250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76960B5-CD0D-4E77-9549-F0BE319614A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C02F081-F3E5-4E82-A506-8249FCC7EAD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E01E14C4-E8D3-4EF2-AE91-C909FDE038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E0B70E7C-6BD0-4B47-846B-BDFA05BE3F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1FFDD60-6F1F-41F9-AE11-E0C93AB4804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9056EE3-D9C5-4A86-BC14-5FA042746930}"/>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C850731-90E0-4872-BC7B-AD10870C11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F32DA4FD-03E3-4ADF-B51F-ED6C5C47E1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8F12D1A-C6EE-4D7C-AC44-7E505EC7AF9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0DF77218-C772-4D7B-9568-C8F8165B99E5}"/>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D40D1FB1-38D3-4CD0-9B4F-E6C096821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D0482A31-2272-4E6D-88CF-8A3A657D1E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B71EC1-98C8-4C1B-A7B7-2EA1784A50B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0178B70B-A1FF-4B51-87E4-9FB5C80155D5}"/>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422DA72A-EB36-4112-96CC-ADB4B4E9BB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3152DB3B-E3D4-4EB9-891D-3AFF2DD1D4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217FA94-1851-4A4F-882F-690D434D566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AAF0C87B-A3AD-4535-996D-565146AFE9C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C7946C1-AA22-4D30-A389-86F48E7982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8A60A3C-83B9-4899-851B-E58271EE25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F2A6619-26FC-4C2B-BBB5-BE9514BF139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19CE9E0F-6018-43CB-B763-D2A60ACCC8C4}"/>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FE9F0D31-793C-457E-82A5-88A01D82B9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91869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28C1544A-10C5-41D5-BE9F-0F5FFAC90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858AEBB-0155-4B61-8D5B-28334522388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6171361-ED55-4304-B92D-1B39E353D0B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731805C8-25FE-4591-82A9-583FCE3F7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E15551B6-F202-41C7-9919-C9D7CFDD0F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C98B507-36CD-452D-B3F8-31AD42CE15F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A97D8762-D09A-4267-9D70-BE56B46690D3}"/>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C64E75D3-B753-40E5-8669-F958D69C70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FCF47F-4348-498B-B820-B9B73C6D58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EF0E0E8-D17B-41A3-B753-2245199CBB3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E6EC2138-3D91-405A-B29F-B1C527799DDB}"/>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77519BCB-959F-4CA7-86A5-A3590C17A1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BC8D124-B136-42BA-B33A-1DF2378A5F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3A896A-CD88-45BB-883A-A5A6ACCFC2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0E5C191-44C7-4313-85F7-8BD71D8C9317}"/>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12ECE34-0B14-4777-B117-F516895DE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3856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How about </a:t>
            </a:r>
            <a:r>
              <a:rPr lang="en-US" altLang="en-US">
                <a:sym typeface="Greek Symbols" pitchFamily="18" charset="2"/>
              </a:rPr>
              <a:t>(r </a:t>
            </a:r>
            <a:r>
              <a:rPr lang="en-IN"/>
              <a:t>⟕ s) ⟕ t  vs </a:t>
            </a:r>
            <a:r>
              <a:rPr lang="en-US" altLang="en-US">
                <a:sym typeface="Greek Symbols" pitchFamily="18" charset="2"/>
              </a:rPr>
              <a:t>(r </a:t>
            </a:r>
            <a:r>
              <a:rPr lang="en-IN"/>
              <a:t>⟕ t) ⟕ s assuming r has common attributes with s and t?  Hint: consider 2 cases where s and t have common attributes and those where they have no common attribute </a:t>
            </a:r>
            <a:endParaRPr lang="en-US" altLang="en-US">
              <a:latin typeface="Times New Roman" panose="02020603050405020304" pitchFamily="18" charset="0"/>
            </a:endParaRPr>
          </a:p>
        </p:txBody>
      </p:sp>
    </p:spTree>
    <p:extLst>
      <p:ext uri="{BB962C8B-B14F-4D97-AF65-F5344CB8AC3E}">
        <p14:creationId xmlns:p14="http://schemas.microsoft.com/office/powerpoint/2010/main" val="2096484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2FFE2C0B-1E00-41D0-8A11-C4E72548B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8C713CF-9607-4470-A273-AC494A38B95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919EB798-4276-4EB1-BA14-2883766AD6B1}"/>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3ECD4996-047F-43DA-BBDD-D548EFF47D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9047973B-0933-4747-BC7D-DC93B515F7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6076AEA-D4D8-443A-B94D-3E3B52B66C9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094E1CE2-39F3-415A-A9D3-7A1485FAB11B}"/>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618E90F-7E5F-432A-A700-F2B7700B1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71AD5BA-2A20-45B1-B5ED-8C53DA2ECC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7A7E811-F856-4583-9950-8E1234DCF4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294988F5-3980-4401-8BEA-49271D3F2BC3}"/>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1081064C-90F0-4D6B-84C2-C2B908F487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D2B6151-4749-434D-A485-87732FD429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3D47C1-E4FD-456D-8E85-26A0FB5C6A9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1C1FFEAB-6ADA-430E-AAC3-C7AAF1F36F43}"/>
              </a:ext>
            </a:extLst>
          </p:cNvPr>
          <p:cNvSpPr>
            <a:spLocks noGrp="1" noRot="1" noChangeAspect="1" noChangeArrowheads="1" noTextEdit="1"/>
          </p:cNvSpPr>
          <p:nvPr>
            <p:ph type="sldImg"/>
          </p:nvPr>
        </p:nvSpPr>
        <p:spPr>
          <a:xfrm>
            <a:off x="406400" y="696913"/>
            <a:ext cx="6188075" cy="3481387"/>
          </a:xfrm>
          <a:ln/>
        </p:spPr>
      </p:sp>
      <p:sp>
        <p:nvSpPr>
          <p:cNvPr id="6148" name="Rectangle 3">
            <a:extLst>
              <a:ext uri="{FF2B5EF4-FFF2-40B4-BE49-F238E27FC236}">
                <a16:creationId xmlns:a16="http://schemas.microsoft.com/office/drawing/2014/main" id="{F1686CFA-0F99-4BB6-8074-F9A2F917C0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C3B6426-DEBD-439A-B825-EAF23D531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3591014-7458-4460-9DFD-89B1944A3F9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6B845D5-6C90-4896-8EFD-B2EEDA235B7F}"/>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0ADE95A0-2975-4AFA-9BF4-3B9DD6F099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0704F009-3D51-4C12-ADD5-A92556FDEB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4F0F59-CA50-4DDE-B670-499E64C342E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802C35DC-9644-47A0-A511-5C011EF6CF5A}"/>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A22417-65CB-4CAA-9F03-4A2CC240A4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40E601-E447-4EA9-8E5B-261D289D7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1BC6F3F-3101-443A-9932-59D410DB72C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B6B35C0-D563-464E-8DD0-1467C17E1176}"/>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59CA3D8A-3E47-403D-9CF5-59912AA4EF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03C188B3-A46D-44EC-BBED-E180A2EEE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6DDAB6A-6145-44B6-8CC9-B34BECF16AE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38C02448-FBA7-4F1D-93CC-8D33FFE4CBA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EEE7383-E30A-4C27-985A-259DE8AF32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1B06015-4375-4F47-98C5-80E32064B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9566348-BFEE-4085-9B98-BB3E51A967A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400DAAEE-9188-46A0-8928-77476B356C78}"/>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131AFA1C-1C5D-441D-82BC-5AC4D121B4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71F9817-AE90-43BC-B9F6-0E83DBE356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E47EE8-3D78-4D31-A06E-E02CB864D6B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2A8AC900-14A0-453C-BEE3-4D571CA98DBE}"/>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C16CDD18-4DDB-4796-9237-3BEB1B4BD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B8E1D179-B9D0-48F6-B6D0-CA0943E584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87635B1-A065-42E2-B3DD-0514E4CC0D9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6261093E-637A-458C-94AC-5E33FAC54E61}"/>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DADF86CC-0D28-4363-A6D7-10D10E9193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ECC75F1-FF96-44EB-9E57-7B4029AEEE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918ACC0-49F8-47AD-970F-E6ED5878580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94DFE4F3-2356-4D53-BC8E-C847746CD5EF}"/>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57C376C0-3BE1-415B-9426-66FD918A0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FABB337A-7416-4EA0-B63B-3F3E233AD1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C5B2E15-168D-404D-B3E5-D811B39D72A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38E8E170-8726-477F-A246-82382BBD6D26}"/>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8ECF24F5-E536-40B5-A388-459BFDBDD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228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48176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4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789967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0044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400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371763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925058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36192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3791792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377818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3081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2"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28539800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3261615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8762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3266172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2289356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3478945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862507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4128118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26768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4026402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4125147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65947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9830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a:solidFill>
                  <a:srgbClr val="002060"/>
                </a:solidFill>
              </a:rPr>
              <a:t>Database System Concepts, 7</a:t>
            </a:r>
            <a:r>
              <a:rPr lang="en-US" altLang="en-US" sz="1200" b="1" baseline="30000">
                <a:solidFill>
                  <a:srgbClr val="002060"/>
                </a:solidFill>
              </a:rPr>
              <a:t>th</a:t>
            </a:r>
            <a:r>
              <a:rPr lang="en-US" altLang="en-US" sz="1200" b="1">
                <a:solidFill>
                  <a:srgbClr val="002060"/>
                </a:solidFill>
              </a:rPr>
              <a:t> Ed</a:t>
            </a:r>
            <a:r>
              <a:rPr lang="en-US" altLang="en-US" sz="1200">
                <a:solidFill>
                  <a:srgbClr val="002060"/>
                </a:solidFill>
              </a:rPr>
              <a:t>.</a:t>
            </a:r>
          </a:p>
          <a:p>
            <a:pPr algn="ctr">
              <a:spcBef>
                <a:spcPct val="50000"/>
              </a:spcBef>
              <a:defRPr/>
            </a:pPr>
            <a:r>
              <a:rPr lang="en-US" altLang="en-US" sz="900" b="1">
                <a:solidFill>
                  <a:srgbClr val="002060"/>
                </a:solidFill>
              </a:rPr>
              <a:t>©Silberschatz, Korth and Sudarshan</a:t>
            </a:r>
            <a:br>
              <a:rPr lang="en-US" altLang="en-US" sz="900" b="1">
                <a:solidFill>
                  <a:srgbClr val="002060"/>
                </a:solidFill>
              </a:rPr>
            </a:br>
            <a:r>
              <a:rPr lang="en-US" altLang="en-US" sz="900" b="1">
                <a:solidFill>
                  <a:srgbClr val="002060"/>
                </a:solidFill>
              </a:rPr>
              <a:t>See </a:t>
            </a:r>
            <a:r>
              <a:rPr lang="en-US" altLang="en-US" sz="900" b="1">
                <a:solidFill>
                  <a:srgbClr val="002060"/>
                </a:solidFill>
                <a:hlinkClick r:id="rId2"/>
              </a:rPr>
              <a:t>www.db-book.com</a:t>
            </a:r>
            <a:r>
              <a:rPr lang="en-US" altLang="en-US" sz="900" b="1">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363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826873"/>
            <a:ext cx="7772400"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10272675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a:prstGeom prst="rect">
            <a:avLst/>
          </a:prstGeo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7161065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9362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1895130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95831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10541921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28665637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29784145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814388" y="820342"/>
            <a:ext cx="7661275" cy="3677840"/>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2178297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42253804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41815986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a:solidFill>
                  <a:srgbClr val="002060"/>
                </a:solidFill>
              </a:rPr>
              <a:t>Database System Concepts, 7</a:t>
            </a:r>
            <a:r>
              <a:rPr lang="en-US" altLang="en-US" sz="1200" b="1" baseline="30000">
                <a:solidFill>
                  <a:srgbClr val="002060"/>
                </a:solidFill>
              </a:rPr>
              <a:t>th</a:t>
            </a:r>
            <a:r>
              <a:rPr lang="en-US" altLang="en-US" sz="1200" b="1">
                <a:solidFill>
                  <a:srgbClr val="002060"/>
                </a:solidFill>
              </a:rPr>
              <a:t> Ed</a:t>
            </a:r>
            <a:r>
              <a:rPr lang="en-US" altLang="en-US" sz="1200">
                <a:solidFill>
                  <a:srgbClr val="002060"/>
                </a:solidFill>
              </a:rPr>
              <a:t>.</a:t>
            </a:r>
          </a:p>
          <a:p>
            <a:pPr algn="ctr">
              <a:spcBef>
                <a:spcPct val="50000"/>
              </a:spcBef>
              <a:defRPr/>
            </a:pPr>
            <a:r>
              <a:rPr lang="en-US" altLang="en-US" sz="900" b="1">
                <a:solidFill>
                  <a:srgbClr val="002060"/>
                </a:solidFill>
              </a:rPr>
              <a:t>©Silberschatz, </a:t>
            </a:r>
            <a:r>
              <a:rPr lang="en-US" altLang="en-US" sz="900" b="1" err="1">
                <a:solidFill>
                  <a:srgbClr val="002060"/>
                </a:solidFill>
              </a:rPr>
              <a:t>Korth</a:t>
            </a:r>
            <a:r>
              <a:rPr lang="en-US" altLang="en-US" sz="900" b="1">
                <a:solidFill>
                  <a:srgbClr val="002060"/>
                </a:solidFill>
              </a:rPr>
              <a:t> and Sudarshan</a:t>
            </a:r>
            <a:br>
              <a:rPr lang="en-US" altLang="en-US" sz="900" b="1">
                <a:solidFill>
                  <a:srgbClr val="002060"/>
                </a:solidFill>
              </a:rPr>
            </a:br>
            <a:r>
              <a:rPr lang="en-US" altLang="en-US" sz="900" b="1">
                <a:solidFill>
                  <a:srgbClr val="002060"/>
                </a:solidFill>
              </a:rPr>
              <a:t>See </a:t>
            </a:r>
            <a:r>
              <a:rPr lang="en-US" altLang="en-US" sz="900" b="1">
                <a:solidFill>
                  <a:srgbClr val="002060"/>
                </a:solidFill>
                <a:hlinkClick r:id="rId2"/>
              </a:rPr>
              <a:t>www.db-book.com</a:t>
            </a:r>
            <a:r>
              <a:rPr lang="en-US" altLang="en-US" sz="900" b="1">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91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69961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59078957"/>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3.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2.jpe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(S24) - Lecture 10: Module II (3), NoSQL (3)</a:t>
            </a:r>
            <a:r>
              <a:rPr lang="en-US" altLang="en-US" sz="900" i="1" dirty="0">
                <a:solidFill>
                  <a:schemeClr val="bg1"/>
                </a:solidFill>
              </a:rPr>
              <a:t>	</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53" r:id="rId8"/>
    <p:sldLayoutId id="2147493692" r:id="rId9"/>
    <p:sldLayoutId id="2147493693" r:id="rId10"/>
    <p:sldLayoutId id="2147493694"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11: Module II, NoSQL 4</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60602740"/>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6"/>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5360743"/>
      </p:ext>
    </p:extLst>
  </p:cSld>
  <p:clrMap bg1="lt1" tx1="dk1" bg2="lt2" tx2="dk2" accent1="accent1" accent2="accent2" accent3="accent3" accent4="accent4" accent5="accent5" accent6="accent6" hlink="hlink" folHlink="folHlink"/>
  <p:sldLayoutIdLst>
    <p:sldLayoutId id="2147493664" r:id="rId1"/>
    <p:sldLayoutId id="2147493665" r:id="rId2"/>
    <p:sldLayoutId id="2147493666" r:id="rId3"/>
    <p:sldLayoutId id="2147493667" r:id="rId4"/>
    <p:sldLayoutId id="2147493668" r:id="rId5"/>
    <p:sldLayoutId id="2147493669" r:id="rId6"/>
    <p:sldLayoutId id="2147493670" r:id="rId7"/>
    <p:sldLayoutId id="2147493671" r:id="rId8"/>
    <p:sldLayoutId id="2147493672" r:id="rId9"/>
    <p:sldLayoutId id="2147493673" r:id="rId10"/>
    <p:sldLayoutId id="2147493674" r:id="rId11"/>
    <p:sldLayoutId id="2147493675" r:id="rId12"/>
    <p:sldLayoutId id="2147493676" r:id="rId13"/>
    <p:sldLayoutId id="2147493677"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16.</a:t>
            </a:r>
            <a:fld id="{370CC2A8-7410-4F9E-B2CB-FCF9B3031B7B}" type="slidenum">
              <a:rPr lang="en-US" altLang="en-US" sz="750" b="1" smtClean="0">
                <a:solidFill>
                  <a:srgbClr val="002060"/>
                </a:solidFill>
              </a:rPr>
              <a:pPr algn="ctr">
                <a:spcBef>
                  <a:spcPct val="50000"/>
                </a:spcBef>
                <a:defRPr/>
              </a:pPr>
              <a:t>‹#›</a:t>
            </a:fld>
            <a:endParaRPr lang="en-US" altLang="en-US" sz="750" b="1">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a:solidFill>
                  <a:srgbClr val="002060"/>
                </a:solidFill>
              </a:rPr>
              <a:t>Database System Concepts - 7</a:t>
            </a:r>
            <a:r>
              <a:rPr lang="en-US" sz="750" b="1" baseline="30000">
                <a:solidFill>
                  <a:srgbClr val="002060"/>
                </a:solidFill>
              </a:rPr>
              <a:t>th</a:t>
            </a:r>
            <a:r>
              <a:rPr lang="en-US" sz="750" b="1">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3243580"/>
      </p:ext>
    </p:extLst>
  </p:cSld>
  <p:clrMap bg1="lt1" tx1="dk1" bg2="lt2" tx2="dk2" accent1="accent1" accent2="accent2" accent3="accent3" accent4="accent4" accent5="accent5" accent6="accent6" hlink="hlink" folHlink="folHlink"/>
  <p:sldLayoutIdLst>
    <p:sldLayoutId id="2147493679" r:id="rId1"/>
    <p:sldLayoutId id="2147493680" r:id="rId2"/>
    <p:sldLayoutId id="2147493681" r:id="rId3"/>
    <p:sldLayoutId id="2147493682" r:id="rId4"/>
    <p:sldLayoutId id="2147493683" r:id="rId5"/>
    <p:sldLayoutId id="2147493684" r:id="rId6"/>
    <p:sldLayoutId id="2147493685" r:id="rId7"/>
    <p:sldLayoutId id="2147493686" r:id="rId8"/>
    <p:sldLayoutId id="2147493687" r:id="rId9"/>
    <p:sldLayoutId id="2147493688" r:id="rId10"/>
    <p:sldLayoutId id="2147493689" r:id="rId11"/>
    <p:sldLayoutId id="2147493690" r:id="rId12"/>
    <p:sldLayoutId id="2147493691"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6.xml"/><Relationship Id="rId1" Type="http://schemas.openxmlformats.org/officeDocument/2006/relationships/slideLayout" Target="../slideLayouts/slideLayout21.xml"/><Relationship Id="rId5" Type="http://schemas.openxmlformats.org/officeDocument/2006/relationships/image" Target="../media/image14.emf"/><Relationship Id="rId4" Type="http://schemas.openxmlformats.org/officeDocument/2006/relationships/image" Target="../media/image13.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15.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35.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35.xml"/><Relationship Id="rId4" Type="http://schemas.openxmlformats.org/officeDocument/2006/relationships/image" Target="../media/image19.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35.xml"/><Relationship Id="rId4" Type="http://schemas.openxmlformats.org/officeDocument/2006/relationships/image" Target="../media/image21.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39.xml"/><Relationship Id="rId4" Type="http://schemas.openxmlformats.org/officeDocument/2006/relationships/image" Target="../media/image23.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6.xml"/><Relationship Id="rId1" Type="http://schemas.openxmlformats.org/officeDocument/2006/relationships/slideLayout" Target="../slideLayouts/slideLayout35.xml"/><Relationship Id="rId4" Type="http://schemas.openxmlformats.org/officeDocument/2006/relationships/image" Target="../media/image25.emf"/></Relationships>
</file>

<file path=ppt/slides/_rels/slide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8.xml"/><Relationship Id="rId1" Type="http://schemas.openxmlformats.org/officeDocument/2006/relationships/slideLayout" Target="../slideLayouts/slideLayout35.xml"/><Relationship Id="rId4" Type="http://schemas.openxmlformats.org/officeDocument/2006/relationships/image" Target="../media/image27.emf"/></Relationships>
</file>

<file path=ppt/slides/_rels/slide79.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9</a:t>
            </a:r>
            <a:br>
              <a:rPr lang="en-US" altLang="en-US" sz="2800" i="1" dirty="0"/>
            </a:br>
            <a:r>
              <a:rPr lang="en-US" altLang="en-US" sz="2800" i="1" dirty="0"/>
              <a:t>Module II (2), NoSQL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a:extLst>
              <a:ext uri="{FF2B5EF4-FFF2-40B4-BE49-F238E27FC236}">
                <a16:creationId xmlns:a16="http://schemas.microsoft.com/office/drawing/2014/main" id="{7CAECB4A-B3AE-47EA-8608-B6EE8F6B22D1}"/>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Backup</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100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10: Module II (3), NoSQL (3)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
        <p:nvSpPr>
          <p:cNvPr id="3" name="Rounded Rectangle 2">
            <a:extLst>
              <a:ext uri="{FF2B5EF4-FFF2-40B4-BE49-F238E27FC236}">
                <a16:creationId xmlns:a16="http://schemas.microsoft.com/office/drawing/2014/main" id="{5831ABCF-EC45-9AA0-95C3-38056B39596C}"/>
              </a:ext>
            </a:extLst>
          </p:cNvPr>
          <p:cNvSpPr/>
          <p:nvPr/>
        </p:nvSpPr>
        <p:spPr>
          <a:xfrm>
            <a:off x="381000" y="285750"/>
            <a:ext cx="8458200" cy="4267200"/>
          </a:xfrm>
          <a:prstGeom prst="roundRect">
            <a:avLst/>
          </a:prstGeom>
          <a:solidFill>
            <a:srgbClr val="92D050">
              <a:alpha val="25000"/>
            </a:srgbClr>
          </a:solidFill>
          <a:ln w="2540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9402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258387" y="523875"/>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258387" y="853095"/>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2ADC1-6117-4E91-D190-8BA87CF8AC6B}"/>
              </a:ext>
            </a:extLst>
          </p:cNvPr>
          <p:cNvPicPr>
            <a:picLocks noChangeAspect="1"/>
          </p:cNvPicPr>
          <p:nvPr/>
        </p:nvPicPr>
        <p:blipFill>
          <a:blip r:embed="rId2"/>
          <a:stretch>
            <a:fillRect/>
          </a:stretch>
        </p:blipFill>
        <p:spPr>
          <a:xfrm>
            <a:off x="685800" y="1885950"/>
            <a:ext cx="7315200" cy="2222959"/>
          </a:xfrm>
          <a:prstGeom prst="rect">
            <a:avLst/>
          </a:prstGeom>
        </p:spPr>
      </p:pic>
      <p:sp>
        <p:nvSpPr>
          <p:cNvPr id="2" name="Content Placeholder 1">
            <a:extLst>
              <a:ext uri="{FF2B5EF4-FFF2-40B4-BE49-F238E27FC236}">
                <a16:creationId xmlns:a16="http://schemas.microsoft.com/office/drawing/2014/main" id="{521A9BEB-25CB-E8B1-DDE9-7C25C3046DE5}"/>
              </a:ext>
            </a:extLst>
          </p:cNvPr>
          <p:cNvSpPr>
            <a:spLocks noGrp="1"/>
          </p:cNvSpPr>
          <p:nvPr>
            <p:ph idx="1"/>
          </p:nvPr>
        </p:nvSpPr>
        <p:spPr>
          <a:xfrm>
            <a:off x="152400" y="590550"/>
            <a:ext cx="8839200" cy="1371600"/>
          </a:xfrm>
        </p:spPr>
        <p:txBody>
          <a:bodyPr/>
          <a:lstStyle/>
          <a:p>
            <a:pPr marL="0" indent="0">
              <a:buNone/>
            </a:pPr>
            <a:r>
              <a:rPr lang="en-US" sz="1400" dirty="0"/>
              <a:t>“A cloud database is a database that typically runs on a cloud computing platform and access to the database is provided as-a-service. There are two common deployment models: users can run databases on the cloud independently, using a virtual machine image, or they can purchase access to a database service, maintained by a cloud database provider. Of the databases available on the cloud, some are SQL-based and some use a NoSQL data model.</a:t>
            </a:r>
          </a:p>
          <a:p>
            <a:pPr marL="0" indent="0">
              <a:buNone/>
            </a:pPr>
            <a:r>
              <a:rPr lang="en-US" sz="1400" dirty="0"/>
              <a:t>Database services take care of scalability and high availability of the database. Database services make the underlying software-stack transparent to the user.” (Wikipedia)</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800" dirty="0"/>
          </a:p>
        </p:txBody>
      </p:sp>
      <p:sp>
        <p:nvSpPr>
          <p:cNvPr id="3" name="Title 2">
            <a:extLst>
              <a:ext uri="{FF2B5EF4-FFF2-40B4-BE49-F238E27FC236}">
                <a16:creationId xmlns:a16="http://schemas.microsoft.com/office/drawing/2014/main" id="{99A99FB0-D7EF-701E-F203-D4876C943E6E}"/>
              </a:ext>
            </a:extLst>
          </p:cNvPr>
          <p:cNvSpPr>
            <a:spLocks noGrp="1"/>
          </p:cNvSpPr>
          <p:nvPr>
            <p:ph type="title"/>
          </p:nvPr>
        </p:nvSpPr>
        <p:spPr/>
        <p:txBody>
          <a:bodyPr/>
          <a:lstStyle/>
          <a:p>
            <a:r>
              <a:rPr lang="en-US" dirty="0"/>
              <a:t>Database-as-a-Service</a:t>
            </a:r>
          </a:p>
        </p:txBody>
      </p:sp>
    </p:spTree>
    <p:extLst>
      <p:ext uri="{BB962C8B-B14F-4D97-AF65-F5344CB8AC3E}">
        <p14:creationId xmlns:p14="http://schemas.microsoft.com/office/powerpoint/2010/main" val="32265550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739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91D4BC-7A17-7D52-BBDE-AC8747E5BF72}"/>
              </a:ext>
            </a:extLst>
          </p:cNvPr>
          <p:cNvSpPr>
            <a:spLocks noGrp="1"/>
          </p:cNvSpPr>
          <p:nvPr>
            <p:ph type="title"/>
          </p:nvPr>
        </p:nvSpPr>
        <p:spPr/>
        <p:txBody>
          <a:bodyPr/>
          <a:lstStyle/>
          <a:p>
            <a:r>
              <a:rPr lang="en-US" dirty="0"/>
              <a:t>Cloud Computing Layers</a:t>
            </a:r>
          </a:p>
        </p:txBody>
      </p:sp>
      <p:pic>
        <p:nvPicPr>
          <p:cNvPr id="1026" name="Picture 2">
            <a:extLst>
              <a:ext uri="{FF2B5EF4-FFF2-40B4-BE49-F238E27FC236}">
                <a16:creationId xmlns:a16="http://schemas.microsoft.com/office/drawing/2014/main" id="{BF6A708D-887E-75A2-9568-AA490CD6E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48785"/>
            <a:ext cx="7188200" cy="4045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09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cSld>
  <p:clrMapOvr>
    <a:masterClrMapping/>
  </p:clrMapOvr>
  <p:transition advTm="5014"/>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52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cSld>
  <p:clrMapOvr>
    <a:masterClrMapping/>
  </p:clrMapOvr>
  <p:transition advTm="992"/>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8708277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cSld>
  <p:clrMapOvr>
    <a:masterClrMapping/>
  </p:clrMapOvr>
  <p:transition advTm="7472"/>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2A8B6523-A6A8-4254-B0A9-DD3FF39C84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 Operation</a:t>
            </a:r>
          </a:p>
        </p:txBody>
      </p:sp>
      <p:sp>
        <p:nvSpPr>
          <p:cNvPr id="33794" name="Rectangle 3">
            <a:extLst>
              <a:ext uri="{FF2B5EF4-FFF2-40B4-BE49-F238E27FC236}">
                <a16:creationId xmlns:a16="http://schemas.microsoft.com/office/drawing/2014/main" id="{A0F4E0A7-8F2E-443D-9EC7-D2F1BB3BAF9F}"/>
              </a:ext>
            </a:extLst>
          </p:cNvPr>
          <p:cNvSpPr>
            <a:spLocks noGrp="1" noChangeArrowheads="1"/>
          </p:cNvSpPr>
          <p:nvPr>
            <p:ph idx="1"/>
          </p:nvPr>
        </p:nvSpPr>
        <p:spPr>
          <a:xfrm>
            <a:off x="1779190" y="899065"/>
            <a:ext cx="5642543" cy="3703014"/>
          </a:xfrm>
        </p:spPr>
        <p:txBody>
          <a:bodyPr/>
          <a:lstStyle/>
          <a:p>
            <a:pPr>
              <a:lnSpc>
                <a:spcPct val="90000"/>
              </a:lnSpc>
            </a:pPr>
            <a:r>
              <a:rPr lang="en-US" altLang="en-US" b="1" dirty="0">
                <a:solidFill>
                  <a:srgbClr val="002060"/>
                </a:solidFill>
                <a:ea typeface="MS PGothic" panose="020B0600070205080204" pitchFamily="34" charset="-128"/>
              </a:rPr>
              <a:t>File scan</a:t>
            </a:r>
            <a:r>
              <a:rPr lang="en-US" altLang="en-US" dirty="0">
                <a:solidFill>
                  <a:srgbClr val="002060"/>
                </a:solidFill>
                <a:ea typeface="MS PGothic" panose="020B0600070205080204" pitchFamily="34" charset="-128"/>
              </a:rPr>
              <a:t> </a:t>
            </a:r>
          </a:p>
          <a:p>
            <a:pPr>
              <a:lnSpc>
                <a:spcPct val="90000"/>
              </a:lnSpc>
            </a:pPr>
            <a:r>
              <a:rPr lang="en-US" altLang="en-US" dirty="0">
                <a:ea typeface="MS PGothic" panose="020B0600070205080204" pitchFamily="34" charset="-128"/>
              </a:rPr>
              <a:t>Algorithm </a:t>
            </a:r>
            <a:r>
              <a:rPr lang="en-US" altLang="en-US" b="1" dirty="0">
                <a:ea typeface="MS PGothic" panose="020B0600070205080204" pitchFamily="34" charset="-128"/>
              </a:rPr>
              <a:t>A1</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linear search</a:t>
            </a:r>
            <a:r>
              <a:rPr lang="en-US" altLang="en-US" dirty="0">
                <a:ea typeface="MS PGothic" panose="020B0600070205080204" pitchFamily="34" charset="-128"/>
              </a:rPr>
              <a:t>).  Scan each file block and test all records to see whether they satisfy the selection condition.</a:t>
            </a:r>
          </a:p>
          <a:p>
            <a:pPr lvl="1">
              <a:lnSpc>
                <a:spcPct val="90000"/>
              </a:lnSpc>
            </a:pPr>
            <a:r>
              <a:rPr lang="en-US" altLang="en-US" dirty="0">
                <a:ea typeface="MS PGothic" panose="020B0600070205080204" pitchFamily="34" charset="-128"/>
              </a:rPr>
              <a:t>Cost estimate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block transfers + 1 seek</a:t>
            </a:r>
            <a:endParaRPr lang="en-US" altLang="en-US" i="1" dirty="0">
              <a:ea typeface="MS PGothic" panose="020B0600070205080204" pitchFamily="34" charset="-128"/>
            </a:endParaRPr>
          </a:p>
          <a:p>
            <a:pPr lvl="2">
              <a:lnSpc>
                <a:spcPct val="90000"/>
              </a:lnSpc>
            </a:pP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dirty="0">
                <a:ea typeface="MS PGothic" panose="020B0600070205080204" pitchFamily="34" charset="-128"/>
              </a:rPr>
              <a:t>denotes number of blocks containing records from relation </a:t>
            </a:r>
            <a:r>
              <a:rPr lang="en-US" altLang="en-US" i="1" dirty="0">
                <a:ea typeface="MS PGothic" panose="020B0600070205080204" pitchFamily="34" charset="-128"/>
              </a:rPr>
              <a:t>r</a:t>
            </a:r>
          </a:p>
          <a:p>
            <a:pPr lvl="1">
              <a:lnSpc>
                <a:spcPct val="90000"/>
              </a:lnSpc>
            </a:pPr>
            <a:r>
              <a:rPr lang="en-US" altLang="en-US" dirty="0">
                <a:ea typeface="MS PGothic" panose="020B0600070205080204" pitchFamily="34" charset="-128"/>
              </a:rPr>
              <a:t>If selection is on a key attribute, can stop on finding record</a:t>
            </a:r>
          </a:p>
          <a:p>
            <a:pPr lvl="2">
              <a:lnSpc>
                <a:spcPct val="90000"/>
              </a:lnSpc>
            </a:pPr>
            <a:r>
              <a:rPr lang="en-US" altLang="en-US" dirty="0">
                <a:ea typeface="MS PGothic" panose="020B0600070205080204" pitchFamily="34" charset="-128"/>
              </a:rPr>
              <a:t>cost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/2) block transfers + 1 seek</a:t>
            </a:r>
          </a:p>
          <a:p>
            <a:pPr lvl="1">
              <a:lnSpc>
                <a:spcPct val="90000"/>
              </a:lnSpc>
            </a:pPr>
            <a:r>
              <a:rPr lang="en-US" altLang="en-US" dirty="0">
                <a:ea typeface="MS PGothic" panose="020B0600070205080204" pitchFamily="34" charset="-128"/>
              </a:rPr>
              <a:t>Linear search can be applied regardless of </a:t>
            </a:r>
          </a:p>
          <a:p>
            <a:pPr lvl="2">
              <a:lnSpc>
                <a:spcPct val="90000"/>
              </a:lnSpc>
            </a:pPr>
            <a:r>
              <a:rPr lang="en-US" altLang="en-US" dirty="0">
                <a:ea typeface="MS PGothic" panose="020B0600070205080204" pitchFamily="34" charset="-128"/>
              </a:rPr>
              <a:t>selection condition or</a:t>
            </a:r>
          </a:p>
          <a:p>
            <a:pPr lvl="2">
              <a:lnSpc>
                <a:spcPct val="90000"/>
              </a:lnSpc>
            </a:pPr>
            <a:r>
              <a:rPr lang="en-US" altLang="en-US" dirty="0">
                <a:ea typeface="MS PGothic" panose="020B0600070205080204" pitchFamily="34" charset="-128"/>
              </a:rPr>
              <a:t>ordering of records in the file, or </a:t>
            </a:r>
          </a:p>
          <a:p>
            <a:pPr lvl="2">
              <a:lnSpc>
                <a:spcPct val="90000"/>
              </a:lnSpc>
            </a:pPr>
            <a:r>
              <a:rPr lang="en-US" altLang="en-US" dirty="0">
                <a:ea typeface="MS PGothic" panose="020B0600070205080204" pitchFamily="34" charset="-128"/>
              </a:rPr>
              <a:t>availability of indices</a:t>
            </a:r>
          </a:p>
          <a:p>
            <a:pPr>
              <a:lnSpc>
                <a:spcPct val="90000"/>
              </a:lnSpc>
            </a:pPr>
            <a:r>
              <a:rPr lang="en-US" altLang="en-US" dirty="0">
                <a:ea typeface="MS PGothic" panose="020B0600070205080204" pitchFamily="34" charset="-128"/>
              </a:rPr>
              <a:t>Note: binary search generally does not make sense since data is not stored consecutively</a:t>
            </a:r>
          </a:p>
          <a:p>
            <a:pPr lvl="1">
              <a:lnSpc>
                <a:spcPct val="90000"/>
              </a:lnSpc>
            </a:pPr>
            <a:r>
              <a:rPr lang="en-US" altLang="en-US" dirty="0">
                <a:ea typeface="MS PGothic" panose="020B0600070205080204" pitchFamily="34" charset="-128"/>
              </a:rPr>
              <a:t>except when there is an index available, </a:t>
            </a:r>
          </a:p>
          <a:p>
            <a:pPr lvl="1">
              <a:lnSpc>
                <a:spcPct val="90000"/>
              </a:lnSpc>
            </a:pPr>
            <a:r>
              <a:rPr lang="en-US" altLang="en-US" dirty="0">
                <a:ea typeface="MS PGothic" panose="020B0600070205080204" pitchFamily="34" charset="-128"/>
              </a:rPr>
              <a:t>and binary search requires more seeks than index search</a:t>
            </a:r>
          </a:p>
        </p:txBody>
      </p:sp>
    </p:spTree>
  </p:cSld>
  <p:clrMapOvr>
    <a:masterClrMapping/>
  </p:clrMapOvr>
  <p:transition advTm="38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9</a:t>
            </a:r>
            <a:br>
              <a:rPr lang="en-US" altLang="en-US" sz="2800" i="1" dirty="0"/>
            </a:br>
            <a:r>
              <a:rPr lang="en-US" altLang="en-US" sz="2800" i="1" dirty="0"/>
              <a:t>Module II (2), NoSQL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13D4F4BC-8EC7-31CB-8600-036AE5180F88}"/>
              </a:ext>
            </a:extLst>
          </p:cNvPr>
          <p:cNvSpPr/>
          <p:nvPr/>
        </p:nvSpPr>
        <p:spPr>
          <a:xfrm>
            <a:off x="1447800" y="21907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3171349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9C0E0E-12BB-4241-BE56-69B9C34C5D4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69273CB8-BC00-402F-AF16-C1D9F91D07A6}"/>
              </a:ext>
            </a:extLst>
          </p:cNvPr>
          <p:cNvSpPr>
            <a:spLocks noGrp="1" noChangeArrowheads="1"/>
          </p:cNvSpPr>
          <p:nvPr>
            <p:ph idx="1"/>
          </p:nvPr>
        </p:nvSpPr>
        <p:spPr>
          <a:xfrm>
            <a:off x="1768876" y="871993"/>
            <a:ext cx="5712781" cy="2674317"/>
          </a:xfrm>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b</a:t>
            </a:r>
            <a:endParaRPr lang="en-US" altLang="en-US" i="1" dirty="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669527DF-FFDC-4C5E-AEAD-2E439565E11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7DB53E9F-8A74-4C7D-8CBA-255265F636D5}"/>
              </a:ext>
            </a:extLst>
          </p:cNvPr>
          <p:cNvSpPr>
            <a:spLocks noGrp="1" noChangeArrowheads="1"/>
          </p:cNvSpPr>
          <p:nvPr>
            <p:ph idx="1"/>
          </p:nvPr>
        </p:nvSpPr>
        <p:spPr>
          <a:xfrm>
            <a:off x="1775535" y="871993"/>
            <a:ext cx="5810376" cy="2394581"/>
          </a:xfrm>
        </p:spPr>
        <p:txBody>
          <a:bodyPr/>
          <a:lstStyle/>
          <a:p>
            <a:r>
              <a:rPr lang="en-US" altLang="en-US" b="1" dirty="0">
                <a:ea typeface="MS PGothic" panose="020B0600070205080204" pitchFamily="34" charset="-128"/>
              </a:rPr>
              <a:t>A4</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secondary index, equality on key/non-key</a:t>
            </a:r>
            <a:r>
              <a:rPr lang="en-US" altLang="en-US" dirty="0">
                <a:ea typeface="MS PGothic" panose="020B0600070205080204" pitchFamily="34" charset="-128"/>
              </a:rPr>
              <a:t>)</a:t>
            </a:r>
            <a:r>
              <a:rPr lang="en-US" altLang="en-US" i="1" dirty="0">
                <a:ea typeface="MS PGothic" panose="020B0600070205080204" pitchFamily="34" charset="-128"/>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a single record if the search-key is a candidate key</a:t>
            </a:r>
          </a:p>
          <a:p>
            <a:pPr lvl="2"/>
            <a:r>
              <a:rPr lang="en-US" altLang="en-US" i="1" dirty="0">
                <a:ea typeface="MS PGothic" panose="020B0600070205080204" pitchFamily="34" charset="-128"/>
              </a:rPr>
              <a:t>Cost = (h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multiple records if search-key is not a candidate key</a:t>
            </a:r>
          </a:p>
          <a:p>
            <a:pPr lvl="2"/>
            <a:r>
              <a:rPr lang="en-US" altLang="en-US" dirty="0">
                <a:ea typeface="MS PGothic" panose="020B0600070205080204" pitchFamily="34" charset="-128"/>
              </a:rPr>
              <a:t>each of </a:t>
            </a:r>
            <a:r>
              <a:rPr lang="en-US" altLang="en-US" i="1" dirty="0">
                <a:ea typeface="MS PGothic" panose="020B0600070205080204" pitchFamily="34" charset="-128"/>
              </a:rPr>
              <a:t>n</a:t>
            </a:r>
            <a:r>
              <a:rPr lang="en-US" altLang="en-US" dirty="0">
                <a:ea typeface="MS PGothic" panose="020B0600070205080204" pitchFamily="34" charset="-128"/>
              </a:rPr>
              <a:t> matching records may be on a different block  </a:t>
            </a:r>
          </a:p>
          <a:p>
            <a:pPr lvl="2"/>
            <a:r>
              <a:rPr lang="en-US" altLang="en-US" dirty="0">
                <a:ea typeface="MS PGothic" panose="020B0600070205080204" pitchFamily="34" charset="-128"/>
              </a:rPr>
              <a:t>Cost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a:ea typeface="MS PGothic" panose="020B0600070205080204" pitchFamily="34" charset="-128"/>
              </a:rPr>
              <a:t>n)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p>
          <a:p>
            <a:pPr lvl="3"/>
            <a:r>
              <a:rPr lang="en-US" altLang="en-US" dirty="0">
                <a:ea typeface="MS PGothic" panose="020B0600070205080204" pitchFamily="34" charset="-128"/>
              </a:rPr>
              <a:t>Can be very expensive!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63DD128C-77F0-4A3D-A3AD-12E6BC9F5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Involving Comparisons</a:t>
            </a:r>
          </a:p>
        </p:txBody>
      </p:sp>
      <p:sp>
        <p:nvSpPr>
          <p:cNvPr id="318467" name="Rectangle 3">
            <a:extLst>
              <a:ext uri="{FF2B5EF4-FFF2-40B4-BE49-F238E27FC236}">
                <a16:creationId xmlns:a16="http://schemas.microsoft.com/office/drawing/2014/main" id="{C20946C2-54EF-43A4-BEEE-FF0078C6C2CB}"/>
              </a:ext>
            </a:extLst>
          </p:cNvPr>
          <p:cNvSpPr>
            <a:spLocks noGrp="1" noChangeArrowheads="1"/>
          </p:cNvSpPr>
          <p:nvPr>
            <p:ph idx="1"/>
          </p:nvPr>
        </p:nvSpPr>
        <p:spPr>
          <a:xfrm>
            <a:off x="1772531" y="881017"/>
            <a:ext cx="5729101" cy="3540590"/>
          </a:xfrm>
        </p:spPr>
        <p:txBody>
          <a:bodyPr/>
          <a:lstStyle/>
          <a:p>
            <a:pPr>
              <a:lnSpc>
                <a:spcPct val="90000"/>
              </a:lnSpc>
            </a:pPr>
            <a:r>
              <a:rPr kumimoji="0" lang="en-US" altLang="en-US" dirty="0">
                <a:ea typeface="MS PGothic" panose="020B0600070205080204" pitchFamily="34" charset="-128"/>
              </a:rPr>
              <a:t>Can implement selections of the form </a:t>
            </a:r>
            <a:r>
              <a:rPr kumimoji="0" lang="en-US" altLang="en-US"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or </a:t>
            </a:r>
            <a:r>
              <a:rPr kumimoji="0" lang="en-US" altLang="en-US" i="1" baseline="-25000" dirty="0">
                <a:ea typeface="MS PGothic" panose="020B0600070205080204" pitchFamily="34" charset="-128"/>
                <a:sym typeface="Symbol" panose="05050102010706020507" pitchFamily="18" charset="2"/>
              </a:rPr>
              <a:t>A </a:t>
            </a:r>
            <a:r>
              <a:rPr kumimoji="0" lang="en-US" altLang="en-US" baseline="-25000" dirty="0">
                <a:ea typeface="MS PGothic" panose="020B0600070205080204" pitchFamily="34" charset="-128"/>
                <a:sym typeface="Symbol" panose="05050102010706020507" pitchFamily="18" charset="2"/>
              </a:rPr>
              <a:t> </a:t>
            </a:r>
            <a:r>
              <a:rPr kumimoji="0" lang="en-US" altLang="en-US" i="1" baseline="-25000" dirty="0">
                <a:ea typeface="MS PGothic" panose="020B0600070205080204" pitchFamily="34" charset="-128"/>
                <a:sym typeface="Symbol" panose="05050102010706020507" pitchFamily="18" charset="2"/>
              </a:rPr>
              <a:t>V</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by using</a:t>
            </a:r>
          </a:p>
          <a:p>
            <a:pPr lvl="1">
              <a:lnSpc>
                <a:spcPct val="90000"/>
              </a:lnSpc>
            </a:pPr>
            <a:r>
              <a:rPr kumimoji="0" lang="en-US" altLang="en-US" dirty="0">
                <a:ea typeface="MS PGothic" panose="020B0600070205080204" pitchFamily="34" charset="-128"/>
                <a:sym typeface="Symbol" panose="05050102010706020507" pitchFamily="18" charset="2"/>
              </a:rPr>
              <a:t> a linear file scan,</a:t>
            </a:r>
          </a:p>
          <a:p>
            <a:pPr lvl="1">
              <a:lnSpc>
                <a:spcPct val="90000"/>
              </a:lnSpc>
            </a:pPr>
            <a:r>
              <a:rPr kumimoji="0" lang="en-US" altLang="en-US" dirty="0">
                <a:ea typeface="MS PGothic" panose="020B0600070205080204" pitchFamily="34" charset="-128"/>
                <a:sym typeface="Symbol" panose="05050102010706020507" pitchFamily="18" charset="2"/>
              </a:rPr>
              <a:t> or by using indices in the following ways:</a:t>
            </a:r>
          </a:p>
          <a:p>
            <a:pPr>
              <a:lnSpc>
                <a:spcPct val="90000"/>
              </a:lnSpc>
            </a:pPr>
            <a:r>
              <a:rPr lang="en-US" altLang="en-US" b="1" dirty="0">
                <a:ea typeface="MS PGothic" panose="020B0600070205080204" pitchFamily="34" charset="-128"/>
              </a:rPr>
              <a:t>A5</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a:t>
            </a:r>
            <a:r>
              <a:rPr lang="en-US" altLang="en-US" i="1" dirty="0">
                <a:ea typeface="MS PGothic" panose="020B0600070205080204" pitchFamily="34" charset="-128"/>
              </a:rPr>
              <a:t>.</a:t>
            </a:r>
            <a:r>
              <a:rPr lang="en-US" altLang="en-US" dirty="0">
                <a:ea typeface="MS PGothic" panose="020B0600070205080204" pitchFamily="34" charset="-128"/>
              </a:rPr>
              <a:t> (Relation is sorted on A)</a:t>
            </a:r>
            <a:endParaRPr lang="en-US" altLang="en-US" i="1" dirty="0">
              <a:ea typeface="MS PGothic" panose="020B0600070205080204" pitchFamily="34" charset="-128"/>
            </a:endParaRP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tuple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relation sequentially  from there</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relation sequentially till first tuple &gt; </a:t>
            </a:r>
            <a:r>
              <a:rPr kumimoji="0" lang="en-US" altLang="en-US" i="1"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do not use index</a:t>
            </a:r>
            <a:endParaRPr lang="en-US" altLang="en-US" dirty="0">
              <a:ea typeface="MS PGothic" panose="020B0600070205080204" pitchFamily="34" charset="-128"/>
            </a:endParaRPr>
          </a:p>
          <a:p>
            <a:pPr>
              <a:lnSpc>
                <a:spcPct val="90000"/>
              </a:lnSpc>
            </a:pPr>
            <a:r>
              <a:rPr lang="en-US" altLang="en-US" b="1" dirty="0">
                <a:ea typeface="MS PGothic" panose="020B0600070205080204" pitchFamily="34" charset="-128"/>
              </a:rPr>
              <a:t>A6</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 </a:t>
            </a: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index entry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leaf pages of index finding pointers to records, till first entry &gt; </a:t>
            </a:r>
            <a:r>
              <a:rPr kumimoji="0" lang="en-US" altLang="en-US" i="1" dirty="0">
                <a:ea typeface="MS PGothic" panose="020B0600070205080204" pitchFamily="34" charset="-128"/>
                <a:sym typeface="Symbol" panose="05050102010706020507" pitchFamily="18" charset="2"/>
              </a:rPr>
              <a:t>v</a:t>
            </a:r>
            <a:endParaRPr lang="en-US" altLang="en-US" i="1" dirty="0">
              <a:ea typeface="MS PGothic" panose="020B0600070205080204" pitchFamily="34" charset="-128"/>
            </a:endParaRPr>
          </a:p>
          <a:p>
            <a:pPr lvl="2">
              <a:lnSpc>
                <a:spcPct val="90000"/>
              </a:lnSpc>
            </a:pPr>
            <a:r>
              <a:rPr kumimoji="0" lang="en-US" altLang="en-US" dirty="0">
                <a:ea typeface="MS PGothic" panose="020B0600070205080204" pitchFamily="34" charset="-128"/>
                <a:sym typeface="Symbol" panose="05050102010706020507" pitchFamily="18" charset="2"/>
              </a:rPr>
              <a:t>In either case, retrieve records that are pointed to</a:t>
            </a:r>
          </a:p>
          <a:p>
            <a:pPr lvl="2">
              <a:lnSpc>
                <a:spcPct val="90000"/>
              </a:lnSpc>
            </a:pPr>
            <a:r>
              <a:rPr kumimoji="0" lang="en-US" altLang="en-US" dirty="0">
                <a:ea typeface="MS PGothic" panose="020B0600070205080204" pitchFamily="34" charset="-128"/>
                <a:sym typeface="Symbol" panose="05050102010706020507" pitchFamily="18" charset="2"/>
              </a:rPr>
              <a:t>requires an I/O per record;</a:t>
            </a:r>
            <a:r>
              <a:rPr lang="en-US" altLang="en-US" dirty="0">
                <a:ea typeface="MS PGothic" panose="020B0600070205080204" pitchFamily="34" charset="-128"/>
              </a:rPr>
              <a:t> Linear file scan may be cheaper!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7FD05BB0-1BC5-4784-9BDD-C08905CE85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Implementation of Complex Selections</a:t>
            </a:r>
          </a:p>
        </p:txBody>
      </p:sp>
      <p:sp>
        <p:nvSpPr>
          <p:cNvPr id="319491" name="Rectangle 3">
            <a:extLst>
              <a:ext uri="{FF2B5EF4-FFF2-40B4-BE49-F238E27FC236}">
                <a16:creationId xmlns:a16="http://schemas.microsoft.com/office/drawing/2014/main" id="{BB2B64C1-1D3F-4E22-A3D1-7315FFB6625A}"/>
              </a:ext>
            </a:extLst>
          </p:cNvPr>
          <p:cNvSpPr>
            <a:spLocks noGrp="1" noChangeArrowheads="1"/>
          </p:cNvSpPr>
          <p:nvPr>
            <p:ph idx="1"/>
          </p:nvPr>
        </p:nvSpPr>
        <p:spPr>
          <a:xfrm>
            <a:off x="1779187" y="890041"/>
            <a:ext cx="5629229" cy="3630827"/>
          </a:xfrm>
        </p:spPr>
        <p:txBody>
          <a:bodyPr/>
          <a:lstStyle/>
          <a:p>
            <a:pPr>
              <a:tabLst>
                <a:tab pos="1753791" algn="l"/>
              </a:tabLst>
            </a:pPr>
            <a:r>
              <a:rPr lang="en-US" altLang="en-US" b="1" dirty="0">
                <a:ea typeface="MS PGothic" panose="020B0600070205080204" pitchFamily="34" charset="-128"/>
                <a:sym typeface="Greek Symbols" pitchFamily="18" charset="2"/>
              </a:rPr>
              <a:t>Conjunction: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p>
          <a:p>
            <a:pPr>
              <a:tabLst>
                <a:tab pos="1753791" algn="l"/>
              </a:tabLst>
            </a:pPr>
            <a:r>
              <a:rPr lang="en-US" altLang="en-US" b="1" dirty="0">
                <a:ea typeface="MS PGothic" panose="020B0600070205080204" pitchFamily="34" charset="-128"/>
              </a:rPr>
              <a:t>A7</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conjunctive selection using one index</a:t>
            </a:r>
            <a:r>
              <a:rPr lang="en-US" altLang="en-US" dirty="0">
                <a:ea typeface="MS PGothic" panose="020B0600070205080204" pitchFamily="34" charset="-128"/>
              </a:rPr>
              <a:t>).</a:t>
            </a:r>
            <a:r>
              <a:rPr lang="en-US" altLang="en-US" i="1" dirty="0">
                <a:ea typeface="MS PGothic" panose="020B0600070205080204" pitchFamily="34" charset="-128"/>
              </a:rPr>
              <a:t>  </a:t>
            </a:r>
          </a:p>
          <a:p>
            <a:pPr lvl="1">
              <a:tabLst>
                <a:tab pos="1753791" algn="l"/>
              </a:tabLst>
            </a:pPr>
            <a:r>
              <a:rPr lang="en-US" altLang="en-US" dirty="0">
                <a:ea typeface="MS PGothic" panose="020B0600070205080204" pitchFamily="34" charset="-128"/>
              </a:rPr>
              <a:t>Select a combination of </a:t>
            </a:r>
            <a:r>
              <a:rPr lang="en-US" altLang="en-US"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dirty="0">
                <a:ea typeface="MS PGothic" panose="020B0600070205080204" pitchFamily="34" charset="-128"/>
                <a:sym typeface="Greek Symbols" pitchFamily="18" charset="2"/>
              </a:rPr>
              <a:t> and algorithms A1 through A7 that results in the least cost for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r).</a:t>
            </a:r>
          </a:p>
          <a:p>
            <a:pPr lvl="1">
              <a:tabLst>
                <a:tab pos="1753791" algn="l"/>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Test other conditions on tuple after fetching it into memory buffer.</a:t>
            </a:r>
          </a:p>
          <a:p>
            <a:pPr>
              <a:tabLst>
                <a:tab pos="1753791" algn="l"/>
              </a:tabLst>
            </a:pPr>
            <a:r>
              <a:rPr lang="en-US" altLang="en-US" b="1" dirty="0">
                <a:ea typeface="MS PGothic" panose="020B0600070205080204" pitchFamily="34" charset="-128"/>
                <a:sym typeface="Greek Symbols" pitchFamily="18" charset="2"/>
              </a:rPr>
              <a:t>A8</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using composite index</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Use appropriate composite (multiple-key) index if available.</a:t>
            </a:r>
          </a:p>
          <a:p>
            <a:pPr>
              <a:tabLst>
                <a:tab pos="1753791" algn="l"/>
              </a:tabLst>
            </a:pPr>
            <a:r>
              <a:rPr lang="en-US" altLang="en-US" b="1" dirty="0">
                <a:ea typeface="MS PGothic" panose="020B0600070205080204" pitchFamily="34" charset="-128"/>
                <a:sym typeface="Greek Symbols" pitchFamily="18" charset="2"/>
              </a:rPr>
              <a:t>A9</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by intersection of identifiers</a:t>
            </a:r>
            <a:r>
              <a:rPr lang="en-US" altLang="en-US" i="1" dirty="0">
                <a:ea typeface="MS PGothic" panose="020B0600070205080204" pitchFamily="34" charset="-128"/>
                <a:sym typeface="Greek Symbols" pitchFamily="18" charset="2"/>
              </a:rPr>
              <a:t>).</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Requires indices with record pointers. </a:t>
            </a:r>
          </a:p>
          <a:p>
            <a:pPr lvl="1">
              <a:tabLst>
                <a:tab pos="1753791" algn="l"/>
              </a:tabLst>
            </a:pPr>
            <a:r>
              <a:rPr lang="en-US" altLang="en-US" dirty="0">
                <a:ea typeface="MS PGothic" panose="020B0600070205080204" pitchFamily="34" charset="-128"/>
                <a:sym typeface="Greek Symbols" pitchFamily="18" charset="2"/>
              </a:rPr>
              <a:t>Use corresponding index for each condition, and take intersection of all the obtained sets of record pointers. </a:t>
            </a:r>
          </a:p>
          <a:p>
            <a:pPr lvl="1">
              <a:tabLst>
                <a:tab pos="1753791" algn="l"/>
              </a:tabLst>
            </a:pPr>
            <a:r>
              <a:rPr lang="en-US" altLang="en-US" dirty="0">
                <a:ea typeface="MS PGothic" panose="020B0600070205080204" pitchFamily="34" charset="-128"/>
                <a:sym typeface="Greek Symbols" pitchFamily="18" charset="2"/>
              </a:rPr>
              <a:t>Then fetch records from file</a:t>
            </a:r>
          </a:p>
          <a:p>
            <a:pPr lvl="1">
              <a:tabLst>
                <a:tab pos="1753791" algn="l"/>
              </a:tabLst>
            </a:pPr>
            <a:r>
              <a:rPr lang="en-US" altLang="en-US" dirty="0">
                <a:ea typeface="MS PGothic" panose="020B0600070205080204" pitchFamily="34" charset="-128"/>
                <a:sym typeface="Greek Symbols" pitchFamily="18" charset="2"/>
              </a:rPr>
              <a:t>If some conditions do not have appropriate indices, apply test in memory.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Algorithms for Complex Selections</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72531" y="893457"/>
            <a:ext cx="5695809" cy="2926980"/>
          </a:xfrm>
        </p:spPr>
        <p:txBody>
          <a:bodyPr/>
          <a:lstStyle/>
          <a:p>
            <a:r>
              <a:rPr lang="en-US" altLang="en-US" b="1" dirty="0">
                <a:ea typeface="MS PGothic" panose="020B0600070205080204" pitchFamily="34" charset="-128"/>
                <a:sym typeface="Symbol" panose="05050102010706020507" pitchFamily="18" charset="2"/>
              </a:rPr>
              <a:t>Disjunction:</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 </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endParaRPr lang="en-US" altLang="en-US" dirty="0">
              <a:ea typeface="MS PGothic" panose="020B0600070205080204" pitchFamily="34" charset="-128"/>
              <a:sym typeface="Symbol" panose="05050102010706020507" pitchFamily="18" charset="2"/>
            </a:endParaRPr>
          </a:p>
          <a:p>
            <a:r>
              <a:rPr lang="en-US" altLang="en-US" b="1" dirty="0">
                <a:ea typeface="MS PGothic" panose="020B0600070205080204" pitchFamily="34" charset="-128"/>
                <a:sym typeface="Greek Symbols" pitchFamily="18" charset="2"/>
              </a:rPr>
              <a:t>A10</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disjunctive selection by union of identifiers</a:t>
            </a:r>
            <a:r>
              <a:rPr lang="en-US" altLang="en-US" dirty="0">
                <a:ea typeface="MS PGothic" panose="020B0600070205080204" pitchFamily="34" charset="-128"/>
                <a:sym typeface="Greek Symbols" pitchFamily="18" charset="2"/>
              </a:rPr>
              <a:t>). </a:t>
            </a:r>
          </a:p>
          <a:p>
            <a:pPr lvl="1"/>
            <a:r>
              <a:rPr lang="en-US" altLang="en-US" dirty="0">
                <a:ea typeface="MS PGothic" panose="020B0600070205080204" pitchFamily="34" charset="-128"/>
                <a:sym typeface="Greek Symbols" pitchFamily="18" charset="2"/>
              </a:rPr>
              <a:t>Applicable if </a:t>
            </a:r>
            <a:r>
              <a:rPr lang="en-US" altLang="en-US" i="1" dirty="0">
                <a:ea typeface="MS PGothic" panose="020B0600070205080204" pitchFamily="34" charset="-128"/>
                <a:sym typeface="Greek Symbols" pitchFamily="18" charset="2"/>
              </a:rPr>
              <a:t>all </a:t>
            </a:r>
            <a:r>
              <a:rPr lang="en-US" altLang="en-US" dirty="0">
                <a:ea typeface="MS PGothic" panose="020B0600070205080204" pitchFamily="34" charset="-128"/>
                <a:sym typeface="Greek Symbols" pitchFamily="18" charset="2"/>
              </a:rPr>
              <a:t> conditions have available indices.  </a:t>
            </a:r>
          </a:p>
          <a:p>
            <a:pPr lvl="2"/>
            <a:r>
              <a:rPr lang="en-US" altLang="en-US" dirty="0">
                <a:ea typeface="MS PGothic" panose="020B0600070205080204" pitchFamily="34" charset="-128"/>
                <a:sym typeface="Greek Symbols" pitchFamily="18" charset="2"/>
              </a:rPr>
              <a:t>Otherwise use linear scan.</a:t>
            </a:r>
          </a:p>
          <a:p>
            <a:pPr lvl="1"/>
            <a:r>
              <a:rPr lang="en-US" altLang="en-US" dirty="0">
                <a:ea typeface="MS PGothic" panose="020B0600070205080204" pitchFamily="34" charset="-128"/>
                <a:sym typeface="Greek Symbols" pitchFamily="18" charset="2"/>
              </a:rPr>
              <a:t>Use corresponding index for each condition, and take union of all the obtained sets of record pointers. </a:t>
            </a:r>
          </a:p>
          <a:p>
            <a:pPr lvl="1"/>
            <a:r>
              <a:rPr lang="en-US" altLang="en-US" dirty="0">
                <a:ea typeface="MS PGothic" panose="020B0600070205080204" pitchFamily="34" charset="-128"/>
                <a:sym typeface="Greek Symbols" pitchFamily="18" charset="2"/>
              </a:rPr>
              <a:t>Then fetch records from file</a:t>
            </a:r>
          </a:p>
          <a:p>
            <a:r>
              <a:rPr lang="en-US" altLang="en-US" b="1" dirty="0">
                <a:ea typeface="MS PGothic" panose="020B0600070205080204" pitchFamily="34" charset="-128"/>
                <a:sym typeface="Symbol" panose="05050102010706020507" pitchFamily="18" charset="2"/>
              </a:rPr>
              <a:t>Negation: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a:t>
            </a:r>
          </a:p>
          <a:p>
            <a:pPr lvl="1"/>
            <a:r>
              <a:rPr lang="en-US" altLang="en-US" dirty="0">
                <a:ea typeface="MS PGothic" panose="020B0600070205080204" pitchFamily="34" charset="-128"/>
                <a:sym typeface="Symbol" panose="05050102010706020507" pitchFamily="18" charset="2"/>
              </a:rPr>
              <a:t>Use linear scan on file</a:t>
            </a:r>
          </a:p>
          <a:p>
            <a:pPr lvl="1"/>
            <a:r>
              <a:rPr lang="en-US" altLang="en-US" dirty="0">
                <a:ea typeface="MS PGothic" panose="020B0600070205080204" pitchFamily="34" charset="-128"/>
                <a:sym typeface="Symbol" panose="05050102010706020507" pitchFamily="18" charset="2"/>
              </a:rPr>
              <a:t>If very few records satisfy , and an index is applicable to </a:t>
            </a:r>
          </a:p>
          <a:p>
            <a:pPr lvl="2"/>
            <a:r>
              <a:rPr lang="en-US" altLang="en-US" dirty="0">
                <a:ea typeface="MS PGothic" panose="020B0600070205080204" pitchFamily="34" charset="-128"/>
                <a:sym typeface="Symbol" panose="05050102010706020507" pitchFamily="18" charset="2"/>
              </a:rPr>
              <a:t> Find satisfying records using index and fetch from file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30ADAA97-BAE6-4F68-846B-69138BFF140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Sorting</a:t>
            </a:r>
          </a:p>
        </p:txBody>
      </p:sp>
      <p:sp>
        <p:nvSpPr>
          <p:cNvPr id="35843" name="Rectangle 3">
            <a:extLst>
              <a:ext uri="{FF2B5EF4-FFF2-40B4-BE49-F238E27FC236}">
                <a16:creationId xmlns:a16="http://schemas.microsoft.com/office/drawing/2014/main" id="{363E5989-E98B-420C-AFB3-5AD92AE20EC1}"/>
              </a:ext>
            </a:extLst>
          </p:cNvPr>
          <p:cNvSpPr>
            <a:spLocks noGrp="1" noChangeArrowheads="1"/>
          </p:cNvSpPr>
          <p:nvPr>
            <p:ph idx="1"/>
          </p:nvPr>
        </p:nvSpPr>
        <p:spPr>
          <a:xfrm>
            <a:off x="1788851" y="926137"/>
            <a:ext cx="5626223" cy="1564400"/>
          </a:xfrm>
        </p:spPr>
        <p:txBody>
          <a:bodyPr/>
          <a:lstStyle/>
          <a:p>
            <a:r>
              <a:rPr lang="en-US" altLang="en-US" dirty="0">
                <a:ea typeface="MS PGothic" panose="020B0600070205080204" pitchFamily="34" charset="-128"/>
              </a:rPr>
              <a:t>We may build an index on the relation, and then use the index to read the relation in sorted order.  May lead to one disk block access for each tuple.</a:t>
            </a:r>
          </a:p>
          <a:p>
            <a:r>
              <a:rPr lang="en-US" altLang="en-US" dirty="0">
                <a:ea typeface="MS PGothic" panose="020B0600070205080204" pitchFamily="34" charset="-128"/>
              </a:rPr>
              <a:t>For relations that fit in memory, techniques like quicksort can be used.  </a:t>
            </a:r>
          </a:p>
          <a:p>
            <a:pPr lvl="1"/>
            <a:r>
              <a:rPr lang="en-US" altLang="en-US" dirty="0">
                <a:ea typeface="MS PGothic" panose="020B0600070205080204" pitchFamily="34" charset="-128"/>
              </a:rPr>
              <a:t>For relations that don</a:t>
            </a:r>
            <a:r>
              <a:rPr lang="ja-JP" altLang="en-US" dirty="0">
                <a:ea typeface="MS PGothic" panose="020B0600070205080204" pitchFamily="34" charset="-128"/>
              </a:rPr>
              <a:t>’</a:t>
            </a:r>
            <a:r>
              <a:rPr lang="en-US" altLang="ja-JP" dirty="0">
                <a:ea typeface="MS PGothic" panose="020B0600070205080204" pitchFamily="34" charset="-128"/>
              </a:rPr>
              <a:t>t fit in memory, </a:t>
            </a:r>
            <a:r>
              <a:rPr lang="en-US" altLang="ja-JP" b="1" dirty="0">
                <a:ea typeface="MS PGothic" panose="020B0600070205080204" pitchFamily="34" charset="-128"/>
              </a:rPr>
              <a:t>external sort-merge </a:t>
            </a:r>
            <a:r>
              <a:rPr lang="en-US" altLang="ja-JP" dirty="0">
                <a:ea typeface="MS PGothic" panose="020B0600070205080204" pitchFamily="34" charset="-128"/>
              </a:rPr>
              <a:t>is a good choice. </a:t>
            </a:r>
            <a:endParaRPr lang="en-US" altLang="en-US" dirty="0">
              <a:ea typeface="MS PGothic" panose="020B0600070205080204" pitchFamily="3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857CDEC3-6BD7-4F5B-9D23-EF0F2519ACC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 (Cont.)</a:t>
            </a:r>
          </a:p>
        </p:txBody>
      </p:sp>
      <p:sp>
        <p:nvSpPr>
          <p:cNvPr id="54275" name="Rectangle 3">
            <a:extLst>
              <a:ext uri="{FF2B5EF4-FFF2-40B4-BE49-F238E27FC236}">
                <a16:creationId xmlns:a16="http://schemas.microsoft.com/office/drawing/2014/main" id="{F91C2E64-0FB9-436E-9F23-CCE048FE2E75}"/>
              </a:ext>
            </a:extLst>
          </p:cNvPr>
          <p:cNvSpPr>
            <a:spLocks noGrp="1" noChangeArrowheads="1"/>
          </p:cNvSpPr>
          <p:nvPr>
            <p:ph idx="1"/>
          </p:nvPr>
        </p:nvSpPr>
        <p:spPr>
          <a:xfrm>
            <a:off x="1785848" y="873919"/>
            <a:ext cx="5675834" cy="3902869"/>
          </a:xfrm>
        </p:spPr>
        <p:txBody>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sz="1500" i="1" dirty="0">
                <a:ea typeface="MS PGothic" panose="020B0600070205080204" pitchFamily="34" charset="-128"/>
              </a:rPr>
              <a:t>n</a:t>
            </a:r>
            <a:r>
              <a:rPr lang="en-US" altLang="en-US" sz="1500" i="1" baseline="-25000" dirty="0">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b</a:t>
            </a:r>
            <a:r>
              <a:rPr lang="en-US" altLang="en-US" sz="1500" i="1" baseline="-25000" dirty="0">
                <a:ea typeface="MS PGothic" panose="020B0600070205080204" pitchFamily="34" charset="-128"/>
                <a:sym typeface="Symbol" panose="05050102010706020507" pitchFamily="18" charset="2"/>
              </a:rPr>
              <a:t>s</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plus  </a:t>
            </a:r>
            <a:r>
              <a:rPr lang="en-US" altLang="en-US" sz="1500" i="1" dirty="0" err="1">
                <a:ea typeface="MS PGothic" panose="020B0600070205080204" pitchFamily="34" charset="-128"/>
              </a:rPr>
              <a:t>n</a:t>
            </a:r>
            <a:r>
              <a:rPr lang="en-US" altLang="en-US" sz="1500" i="1" baseline="-25000" dirty="0" err="1">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seeks</a:t>
            </a:r>
            <a:endParaRPr lang="en-US" altLang="en-US" sz="1200" dirty="0">
              <a:ea typeface="MS PGothic" panose="020B0600070205080204" pitchFamily="34" charset="-128"/>
              <a:sym typeface="Symbol" panose="05050102010706020507" pitchFamily="18" charset="2"/>
            </a:endParaRP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Part 3</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10: Module II (3), NoSQL (3)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75324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D92336F-B6AC-98DF-7213-8668FA2C92B5}"/>
              </a:ext>
            </a:extLst>
          </p:cNvPr>
          <p:cNvSpPr txBox="1"/>
          <p:nvPr/>
        </p:nvSpPr>
        <p:spPr>
          <a:xfrm>
            <a:off x="457200" y="3867150"/>
            <a:ext cx="2847254"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 = n, #(B) = m</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n*m</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n*log(n) + m*log(m) + n + m</a:t>
            </a:r>
          </a:p>
        </p:txBody>
      </p:sp>
    </p:spTree>
    <p:extLst>
      <p:ext uri="{BB962C8B-B14F-4D97-AF65-F5344CB8AC3E}">
        <p14:creationId xmlns:p14="http://schemas.microsoft.com/office/powerpoint/2010/main" val="194957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endParaRPr lang="en-US" altLang="en-US" dirty="0">
              <a:ea typeface="MS PGothic" panose="020B0600070205080204"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A874CBB-5639-0889-B72D-C9CAA365EBC7}"/>
              </a:ext>
            </a:extLst>
          </p:cNvPr>
          <p:cNvSpPr/>
          <p:nvPr/>
        </p:nvSpPr>
        <p:spPr bwMode="auto">
          <a:xfrm>
            <a:off x="304800" y="1504950"/>
            <a:ext cx="228600" cy="1828800"/>
          </a:xfrm>
          <a:prstGeom prst="rect">
            <a:avLst/>
          </a:prstGeom>
          <a:solidFill>
            <a:schemeClr val="bg1">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3" name="Rectangle 2">
            <a:extLst>
              <a:ext uri="{FF2B5EF4-FFF2-40B4-BE49-F238E27FC236}">
                <a16:creationId xmlns:a16="http://schemas.microsoft.com/office/drawing/2014/main" id="{0B62EA18-B45E-408A-A7A9-54AEC3A3332F}"/>
              </a:ext>
            </a:extLst>
          </p:cNvPr>
          <p:cNvSpPr/>
          <p:nvPr/>
        </p:nvSpPr>
        <p:spPr bwMode="auto">
          <a:xfrm>
            <a:off x="1694719" y="1504949"/>
            <a:ext cx="228600" cy="3080909"/>
          </a:xfrm>
          <a:prstGeom prst="rect">
            <a:avLst/>
          </a:prstGeom>
          <a:solidFill>
            <a:schemeClr val="bg1">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cxnSp>
        <p:nvCxnSpPr>
          <p:cNvPr id="6" name="Straight Arrow Connector 5">
            <a:extLst>
              <a:ext uri="{FF2B5EF4-FFF2-40B4-BE49-F238E27FC236}">
                <a16:creationId xmlns:a16="http://schemas.microsoft.com/office/drawing/2014/main" id="{3A3751BA-8B51-8ABB-21DD-73DBF793731B}"/>
              </a:ext>
            </a:extLst>
          </p:cNvPr>
          <p:cNvCxnSpPr>
            <a:cxnSpLocks/>
          </p:cNvCxnSpPr>
          <p:nvPr/>
        </p:nvCxnSpPr>
        <p:spPr bwMode="auto">
          <a:xfrm>
            <a:off x="1618519" y="1657350"/>
            <a:ext cx="0" cy="29285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4A936DE2-1B39-AFFC-C1CA-F210F867A99A}"/>
              </a:ext>
            </a:extLst>
          </p:cNvPr>
          <p:cNvSpPr txBox="1"/>
          <p:nvPr/>
        </p:nvSpPr>
        <p:spPr>
          <a:xfrm>
            <a:off x="6858000" y="545306"/>
            <a:ext cx="120257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On </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a.X</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b.Z</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1579-046D-070B-5D63-35EA6C06DCBE}"/>
              </a:ext>
            </a:extLst>
          </p:cNvPr>
          <p:cNvSpPr>
            <a:spLocks noGrp="1"/>
          </p:cNvSpPr>
          <p:nvPr>
            <p:ph type="title"/>
          </p:nvPr>
        </p:nvSpPr>
        <p:spPr/>
        <p:txBody>
          <a:bodyPr/>
          <a:lstStyle/>
          <a:p>
            <a:endParaRPr lang="en-US"/>
          </a:p>
        </p:txBody>
      </p:sp>
      <p:graphicFrame>
        <p:nvGraphicFramePr>
          <p:cNvPr id="3" name="Table 2">
            <a:extLst>
              <a:ext uri="{FF2B5EF4-FFF2-40B4-BE49-F238E27FC236}">
                <a16:creationId xmlns:a16="http://schemas.microsoft.com/office/drawing/2014/main" id="{CFA585D4-71B3-A016-D162-C28EEA8AE0FC}"/>
              </a:ext>
            </a:extLst>
          </p:cNvPr>
          <p:cNvGraphicFramePr>
            <a:graphicFrameLocks noGrp="1"/>
          </p:cNvGraphicFramePr>
          <p:nvPr/>
        </p:nvGraphicFramePr>
        <p:xfrm>
          <a:off x="381000" y="1581150"/>
          <a:ext cx="457200" cy="22250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357750979"/>
                    </a:ext>
                  </a:extLst>
                </a:gridCol>
              </a:tblGrid>
              <a:tr h="370840">
                <a:tc>
                  <a:txBody>
                    <a:bodyPr/>
                    <a:lstStyle/>
                    <a:p>
                      <a:endParaRPr lang="en-US" dirty="0"/>
                    </a:p>
                  </a:txBody>
                  <a:tcPr/>
                </a:tc>
                <a:extLst>
                  <a:ext uri="{0D108BD9-81ED-4DB2-BD59-A6C34878D82A}">
                    <a16:rowId xmlns:a16="http://schemas.microsoft.com/office/drawing/2014/main" val="2553369416"/>
                  </a:ext>
                </a:extLst>
              </a:tr>
              <a:tr h="370840">
                <a:tc>
                  <a:txBody>
                    <a:bodyPr/>
                    <a:lstStyle/>
                    <a:p>
                      <a:endParaRPr lang="en-US" dirty="0"/>
                    </a:p>
                  </a:txBody>
                  <a:tcPr/>
                </a:tc>
                <a:extLst>
                  <a:ext uri="{0D108BD9-81ED-4DB2-BD59-A6C34878D82A}">
                    <a16:rowId xmlns:a16="http://schemas.microsoft.com/office/drawing/2014/main" val="2117200302"/>
                  </a:ext>
                </a:extLst>
              </a:tr>
              <a:tr h="370840">
                <a:tc>
                  <a:txBody>
                    <a:bodyPr/>
                    <a:lstStyle/>
                    <a:p>
                      <a:endParaRPr lang="en-US" dirty="0"/>
                    </a:p>
                  </a:txBody>
                  <a:tcPr/>
                </a:tc>
                <a:extLst>
                  <a:ext uri="{0D108BD9-81ED-4DB2-BD59-A6C34878D82A}">
                    <a16:rowId xmlns:a16="http://schemas.microsoft.com/office/drawing/2014/main" val="277445248"/>
                  </a:ext>
                </a:extLst>
              </a:tr>
              <a:tr h="370840">
                <a:tc>
                  <a:txBody>
                    <a:bodyPr/>
                    <a:lstStyle/>
                    <a:p>
                      <a:endParaRPr lang="en-US" dirty="0"/>
                    </a:p>
                  </a:txBody>
                  <a:tcPr/>
                </a:tc>
                <a:extLst>
                  <a:ext uri="{0D108BD9-81ED-4DB2-BD59-A6C34878D82A}">
                    <a16:rowId xmlns:a16="http://schemas.microsoft.com/office/drawing/2014/main" val="1021214228"/>
                  </a:ext>
                </a:extLst>
              </a:tr>
              <a:tr h="370840">
                <a:tc>
                  <a:txBody>
                    <a:bodyPr/>
                    <a:lstStyle/>
                    <a:p>
                      <a:endParaRPr lang="en-US" dirty="0"/>
                    </a:p>
                  </a:txBody>
                  <a:tcPr/>
                </a:tc>
                <a:extLst>
                  <a:ext uri="{0D108BD9-81ED-4DB2-BD59-A6C34878D82A}">
                    <a16:rowId xmlns:a16="http://schemas.microsoft.com/office/drawing/2014/main" val="2553764761"/>
                  </a:ext>
                </a:extLst>
              </a:tr>
              <a:tr h="370840">
                <a:tc>
                  <a:txBody>
                    <a:bodyPr/>
                    <a:lstStyle/>
                    <a:p>
                      <a:endParaRPr lang="en-US" dirty="0"/>
                    </a:p>
                  </a:txBody>
                  <a:tcPr/>
                </a:tc>
                <a:extLst>
                  <a:ext uri="{0D108BD9-81ED-4DB2-BD59-A6C34878D82A}">
                    <a16:rowId xmlns:a16="http://schemas.microsoft.com/office/drawing/2014/main" val="3182794772"/>
                  </a:ext>
                </a:extLst>
              </a:tr>
            </a:tbl>
          </a:graphicData>
        </a:graphic>
      </p:graphicFrame>
      <p:graphicFrame>
        <p:nvGraphicFramePr>
          <p:cNvPr id="4" name="Table 3">
            <a:extLst>
              <a:ext uri="{FF2B5EF4-FFF2-40B4-BE49-F238E27FC236}">
                <a16:creationId xmlns:a16="http://schemas.microsoft.com/office/drawing/2014/main" id="{8B890758-D8B2-9BB5-7487-4FECF7D542DB}"/>
              </a:ext>
            </a:extLst>
          </p:cNvPr>
          <p:cNvGraphicFramePr>
            <a:graphicFrameLocks noGrp="1"/>
          </p:cNvGraphicFramePr>
          <p:nvPr/>
        </p:nvGraphicFramePr>
        <p:xfrm>
          <a:off x="5410200" y="1595770"/>
          <a:ext cx="381000" cy="296672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555880151"/>
                    </a:ext>
                  </a:extLst>
                </a:gridCol>
              </a:tblGrid>
              <a:tr h="370840">
                <a:tc>
                  <a:txBody>
                    <a:bodyPr/>
                    <a:lstStyle/>
                    <a:p>
                      <a:endParaRPr lang="en-US" dirty="0"/>
                    </a:p>
                  </a:txBody>
                  <a:tcPr/>
                </a:tc>
                <a:extLst>
                  <a:ext uri="{0D108BD9-81ED-4DB2-BD59-A6C34878D82A}">
                    <a16:rowId xmlns:a16="http://schemas.microsoft.com/office/drawing/2014/main" val="246984234"/>
                  </a:ext>
                </a:extLst>
              </a:tr>
              <a:tr h="370840">
                <a:tc>
                  <a:txBody>
                    <a:bodyPr/>
                    <a:lstStyle/>
                    <a:p>
                      <a:endParaRPr lang="en-US"/>
                    </a:p>
                  </a:txBody>
                  <a:tcPr/>
                </a:tc>
                <a:extLst>
                  <a:ext uri="{0D108BD9-81ED-4DB2-BD59-A6C34878D82A}">
                    <a16:rowId xmlns:a16="http://schemas.microsoft.com/office/drawing/2014/main" val="3593551009"/>
                  </a:ext>
                </a:extLst>
              </a:tr>
              <a:tr h="370840">
                <a:tc>
                  <a:txBody>
                    <a:bodyPr/>
                    <a:lstStyle/>
                    <a:p>
                      <a:endParaRPr lang="en-US"/>
                    </a:p>
                  </a:txBody>
                  <a:tcPr/>
                </a:tc>
                <a:extLst>
                  <a:ext uri="{0D108BD9-81ED-4DB2-BD59-A6C34878D82A}">
                    <a16:rowId xmlns:a16="http://schemas.microsoft.com/office/drawing/2014/main" val="2376319067"/>
                  </a:ext>
                </a:extLst>
              </a:tr>
              <a:tr h="370840">
                <a:tc>
                  <a:txBody>
                    <a:bodyPr/>
                    <a:lstStyle/>
                    <a:p>
                      <a:endParaRPr lang="en-US"/>
                    </a:p>
                  </a:txBody>
                  <a:tcPr/>
                </a:tc>
                <a:extLst>
                  <a:ext uri="{0D108BD9-81ED-4DB2-BD59-A6C34878D82A}">
                    <a16:rowId xmlns:a16="http://schemas.microsoft.com/office/drawing/2014/main" val="204821074"/>
                  </a:ext>
                </a:extLst>
              </a:tr>
              <a:tr h="370840">
                <a:tc>
                  <a:txBody>
                    <a:bodyPr/>
                    <a:lstStyle/>
                    <a:p>
                      <a:endParaRPr lang="en-US"/>
                    </a:p>
                  </a:txBody>
                  <a:tcPr/>
                </a:tc>
                <a:extLst>
                  <a:ext uri="{0D108BD9-81ED-4DB2-BD59-A6C34878D82A}">
                    <a16:rowId xmlns:a16="http://schemas.microsoft.com/office/drawing/2014/main" val="1544075903"/>
                  </a:ext>
                </a:extLst>
              </a:tr>
              <a:tr h="370840">
                <a:tc>
                  <a:txBody>
                    <a:bodyPr/>
                    <a:lstStyle/>
                    <a:p>
                      <a:endParaRPr lang="en-US"/>
                    </a:p>
                  </a:txBody>
                  <a:tcPr/>
                </a:tc>
                <a:extLst>
                  <a:ext uri="{0D108BD9-81ED-4DB2-BD59-A6C34878D82A}">
                    <a16:rowId xmlns:a16="http://schemas.microsoft.com/office/drawing/2014/main" val="1437815679"/>
                  </a:ext>
                </a:extLst>
              </a:tr>
              <a:tr h="370840">
                <a:tc>
                  <a:txBody>
                    <a:bodyPr/>
                    <a:lstStyle/>
                    <a:p>
                      <a:endParaRPr lang="en-US"/>
                    </a:p>
                  </a:txBody>
                  <a:tcPr/>
                </a:tc>
                <a:extLst>
                  <a:ext uri="{0D108BD9-81ED-4DB2-BD59-A6C34878D82A}">
                    <a16:rowId xmlns:a16="http://schemas.microsoft.com/office/drawing/2014/main" val="1032613363"/>
                  </a:ext>
                </a:extLst>
              </a:tr>
              <a:tr h="370840">
                <a:tc>
                  <a:txBody>
                    <a:bodyPr/>
                    <a:lstStyle/>
                    <a:p>
                      <a:endParaRPr lang="en-US" dirty="0"/>
                    </a:p>
                  </a:txBody>
                  <a:tcPr/>
                </a:tc>
                <a:extLst>
                  <a:ext uri="{0D108BD9-81ED-4DB2-BD59-A6C34878D82A}">
                    <a16:rowId xmlns:a16="http://schemas.microsoft.com/office/drawing/2014/main" val="3900555759"/>
                  </a:ext>
                </a:extLst>
              </a:tr>
            </a:tbl>
          </a:graphicData>
        </a:graphic>
      </p:graphicFrame>
      <p:graphicFrame>
        <p:nvGraphicFramePr>
          <p:cNvPr id="5" name="Table 4">
            <a:extLst>
              <a:ext uri="{FF2B5EF4-FFF2-40B4-BE49-F238E27FC236}">
                <a16:creationId xmlns:a16="http://schemas.microsoft.com/office/drawing/2014/main" id="{3D87EC4E-98C6-B2C0-6E41-DA8C4524CD07}"/>
              </a:ext>
            </a:extLst>
          </p:cNvPr>
          <p:cNvGraphicFramePr>
            <a:graphicFrameLocks noGrp="1"/>
          </p:cNvGraphicFramePr>
          <p:nvPr/>
        </p:nvGraphicFramePr>
        <p:xfrm>
          <a:off x="1447800" y="1613934"/>
          <a:ext cx="457200" cy="22250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357750979"/>
                    </a:ext>
                  </a:extLst>
                </a:gridCol>
              </a:tblGrid>
              <a:tr h="370840">
                <a:tc>
                  <a:txBody>
                    <a:bodyPr/>
                    <a:lstStyle/>
                    <a:p>
                      <a:r>
                        <a:rPr lang="en-US" dirty="0"/>
                        <a:t>0</a:t>
                      </a:r>
                    </a:p>
                  </a:txBody>
                  <a:tcPr/>
                </a:tc>
                <a:extLst>
                  <a:ext uri="{0D108BD9-81ED-4DB2-BD59-A6C34878D82A}">
                    <a16:rowId xmlns:a16="http://schemas.microsoft.com/office/drawing/2014/main" val="2553369416"/>
                  </a:ext>
                </a:extLst>
              </a:tr>
              <a:tr h="370840">
                <a:tc>
                  <a:txBody>
                    <a:bodyPr/>
                    <a:lstStyle/>
                    <a:p>
                      <a:r>
                        <a:rPr lang="en-US" dirty="0"/>
                        <a:t>1</a:t>
                      </a:r>
                    </a:p>
                  </a:txBody>
                  <a:tcPr/>
                </a:tc>
                <a:extLst>
                  <a:ext uri="{0D108BD9-81ED-4DB2-BD59-A6C34878D82A}">
                    <a16:rowId xmlns:a16="http://schemas.microsoft.com/office/drawing/2014/main" val="2117200302"/>
                  </a:ext>
                </a:extLst>
              </a:tr>
              <a:tr h="370840">
                <a:tc>
                  <a:txBody>
                    <a:bodyPr/>
                    <a:lstStyle/>
                    <a:p>
                      <a:r>
                        <a:rPr lang="en-US" dirty="0"/>
                        <a:t>2</a:t>
                      </a:r>
                    </a:p>
                  </a:txBody>
                  <a:tcPr/>
                </a:tc>
                <a:extLst>
                  <a:ext uri="{0D108BD9-81ED-4DB2-BD59-A6C34878D82A}">
                    <a16:rowId xmlns:a16="http://schemas.microsoft.com/office/drawing/2014/main" val="277445248"/>
                  </a:ext>
                </a:extLst>
              </a:tr>
              <a:tr h="370840">
                <a:tc>
                  <a:txBody>
                    <a:bodyPr/>
                    <a:lstStyle/>
                    <a:p>
                      <a:r>
                        <a:rPr lang="en-US" dirty="0"/>
                        <a:t>3</a:t>
                      </a:r>
                    </a:p>
                  </a:txBody>
                  <a:tcPr/>
                </a:tc>
                <a:extLst>
                  <a:ext uri="{0D108BD9-81ED-4DB2-BD59-A6C34878D82A}">
                    <a16:rowId xmlns:a16="http://schemas.microsoft.com/office/drawing/2014/main" val="1021214228"/>
                  </a:ext>
                </a:extLst>
              </a:tr>
              <a:tr h="370840">
                <a:tc>
                  <a:txBody>
                    <a:bodyPr/>
                    <a:lstStyle/>
                    <a:p>
                      <a:r>
                        <a:rPr lang="en-US" dirty="0"/>
                        <a:t>4</a:t>
                      </a:r>
                    </a:p>
                  </a:txBody>
                  <a:tcPr/>
                </a:tc>
                <a:extLst>
                  <a:ext uri="{0D108BD9-81ED-4DB2-BD59-A6C34878D82A}">
                    <a16:rowId xmlns:a16="http://schemas.microsoft.com/office/drawing/2014/main" val="2553764761"/>
                  </a:ext>
                </a:extLst>
              </a:tr>
              <a:tr h="370840">
                <a:tc>
                  <a:txBody>
                    <a:bodyPr/>
                    <a:lstStyle/>
                    <a:p>
                      <a:r>
                        <a:rPr lang="en-US" dirty="0"/>
                        <a:t>5</a:t>
                      </a:r>
                    </a:p>
                  </a:txBody>
                  <a:tcPr/>
                </a:tc>
                <a:extLst>
                  <a:ext uri="{0D108BD9-81ED-4DB2-BD59-A6C34878D82A}">
                    <a16:rowId xmlns:a16="http://schemas.microsoft.com/office/drawing/2014/main" val="3182794772"/>
                  </a:ext>
                </a:extLst>
              </a:tr>
            </a:tbl>
          </a:graphicData>
        </a:graphic>
      </p:graphicFrame>
      <p:graphicFrame>
        <p:nvGraphicFramePr>
          <p:cNvPr id="6" name="Table 5">
            <a:extLst>
              <a:ext uri="{FF2B5EF4-FFF2-40B4-BE49-F238E27FC236}">
                <a16:creationId xmlns:a16="http://schemas.microsoft.com/office/drawing/2014/main" id="{77A8D637-D49F-6E37-AD86-91D26D8DA2E2}"/>
              </a:ext>
            </a:extLst>
          </p:cNvPr>
          <p:cNvGraphicFramePr>
            <a:graphicFrameLocks noGrp="1"/>
          </p:cNvGraphicFramePr>
          <p:nvPr/>
        </p:nvGraphicFramePr>
        <p:xfrm>
          <a:off x="3429000" y="1657350"/>
          <a:ext cx="457200" cy="29051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357750979"/>
                    </a:ext>
                  </a:extLst>
                </a:gridCol>
              </a:tblGrid>
              <a:tr h="484190">
                <a:tc>
                  <a:txBody>
                    <a:bodyPr/>
                    <a:lstStyle/>
                    <a:p>
                      <a:r>
                        <a:rPr lang="en-US" dirty="0"/>
                        <a:t>0</a:t>
                      </a:r>
                    </a:p>
                  </a:txBody>
                  <a:tcPr/>
                </a:tc>
                <a:extLst>
                  <a:ext uri="{0D108BD9-81ED-4DB2-BD59-A6C34878D82A}">
                    <a16:rowId xmlns:a16="http://schemas.microsoft.com/office/drawing/2014/main" val="2553369416"/>
                  </a:ext>
                </a:extLst>
              </a:tr>
              <a:tr h="484190">
                <a:tc>
                  <a:txBody>
                    <a:bodyPr/>
                    <a:lstStyle/>
                    <a:p>
                      <a:r>
                        <a:rPr lang="en-US" dirty="0"/>
                        <a:t>1</a:t>
                      </a:r>
                    </a:p>
                  </a:txBody>
                  <a:tcPr/>
                </a:tc>
                <a:extLst>
                  <a:ext uri="{0D108BD9-81ED-4DB2-BD59-A6C34878D82A}">
                    <a16:rowId xmlns:a16="http://schemas.microsoft.com/office/drawing/2014/main" val="2117200302"/>
                  </a:ext>
                </a:extLst>
              </a:tr>
              <a:tr h="484190">
                <a:tc>
                  <a:txBody>
                    <a:bodyPr/>
                    <a:lstStyle/>
                    <a:p>
                      <a:r>
                        <a:rPr lang="en-US" dirty="0"/>
                        <a:t>2</a:t>
                      </a:r>
                    </a:p>
                  </a:txBody>
                  <a:tcPr/>
                </a:tc>
                <a:extLst>
                  <a:ext uri="{0D108BD9-81ED-4DB2-BD59-A6C34878D82A}">
                    <a16:rowId xmlns:a16="http://schemas.microsoft.com/office/drawing/2014/main" val="277445248"/>
                  </a:ext>
                </a:extLst>
              </a:tr>
              <a:tr h="484190">
                <a:tc>
                  <a:txBody>
                    <a:bodyPr/>
                    <a:lstStyle/>
                    <a:p>
                      <a:r>
                        <a:rPr lang="en-US" dirty="0"/>
                        <a:t>3</a:t>
                      </a:r>
                    </a:p>
                  </a:txBody>
                  <a:tcPr/>
                </a:tc>
                <a:extLst>
                  <a:ext uri="{0D108BD9-81ED-4DB2-BD59-A6C34878D82A}">
                    <a16:rowId xmlns:a16="http://schemas.microsoft.com/office/drawing/2014/main" val="1021214228"/>
                  </a:ext>
                </a:extLst>
              </a:tr>
              <a:tr h="484190">
                <a:tc>
                  <a:txBody>
                    <a:bodyPr/>
                    <a:lstStyle/>
                    <a:p>
                      <a:r>
                        <a:rPr lang="en-US" dirty="0"/>
                        <a:t>4</a:t>
                      </a:r>
                    </a:p>
                  </a:txBody>
                  <a:tcPr/>
                </a:tc>
                <a:extLst>
                  <a:ext uri="{0D108BD9-81ED-4DB2-BD59-A6C34878D82A}">
                    <a16:rowId xmlns:a16="http://schemas.microsoft.com/office/drawing/2014/main" val="2553764761"/>
                  </a:ext>
                </a:extLst>
              </a:tr>
              <a:tr h="484190">
                <a:tc>
                  <a:txBody>
                    <a:bodyPr/>
                    <a:lstStyle/>
                    <a:p>
                      <a:r>
                        <a:rPr lang="en-US" dirty="0"/>
                        <a:t>5</a:t>
                      </a:r>
                    </a:p>
                  </a:txBody>
                  <a:tcPr/>
                </a:tc>
                <a:extLst>
                  <a:ext uri="{0D108BD9-81ED-4DB2-BD59-A6C34878D82A}">
                    <a16:rowId xmlns:a16="http://schemas.microsoft.com/office/drawing/2014/main" val="3182794772"/>
                  </a:ext>
                </a:extLst>
              </a:tr>
            </a:tbl>
          </a:graphicData>
        </a:graphic>
      </p:graphicFrame>
    </p:spTree>
    <p:extLst>
      <p:ext uri="{BB962C8B-B14F-4D97-AF65-F5344CB8AC3E}">
        <p14:creationId xmlns:p14="http://schemas.microsoft.com/office/powerpoint/2010/main" val="221885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hash-join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Relation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build input</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probe input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FC5AD900-5D37-38B8-7FF9-BFE0E68DA8A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56173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name="Equation" r:id="rId3" imgW="1676400" imgH="241300" progId="">
                  <p:embed/>
                </p:oleObj>
              </mc:Choice>
              <mc:Fallback>
                <p:oleObj name="Equation" r:id="rId3"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name="Equation" r:id="rId3" imgW="1676400" imgH="241300" progId="">
                  <p:embed/>
                </p:oleObj>
              </mc:Choice>
              <mc:Fallback>
                <p:oleObj name="Equation" r:id="rId3"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Optimization</a:t>
            </a:r>
          </a:p>
        </p:txBody>
      </p:sp>
      <p:sp>
        <p:nvSpPr>
          <p:cNvPr id="3" name="TextBox 9">
            <a:extLst>
              <a:ext uri="{FF2B5EF4-FFF2-40B4-BE49-F238E27FC236}">
                <a16:creationId xmlns:a16="http://schemas.microsoft.com/office/drawing/2014/main" id="{A4F956C5-AB45-C8C1-0D70-8BC28F9DF67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Lecture_11_Module_II_NoSQL_4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7494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a:extLst>
              <a:ext uri="{FF2B5EF4-FFF2-40B4-BE49-F238E27FC236}">
                <a16:creationId xmlns:a16="http://schemas.microsoft.com/office/drawing/2014/main" id="{4BB7257D-8AAC-402C-AE83-4064ED60F5C2}"/>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Chapter 16: Query Optimization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28584A3-E588-472A-9A73-1615951D4D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6F228E95-0A51-4249-9394-A4C573974D5D}"/>
              </a:ext>
            </a:extLst>
          </p:cNvPr>
          <p:cNvSpPr>
            <a:spLocks noGrp="1" noChangeArrowheads="1"/>
          </p:cNvSpPr>
          <p:nvPr>
            <p:ph idx="1"/>
          </p:nvPr>
        </p:nvSpPr>
        <p:spPr>
          <a:xfrm>
            <a:off x="1677202" y="826873"/>
            <a:ext cx="5804033" cy="1955516"/>
          </a:xfrm>
        </p:spPr>
        <p:txBody>
          <a:bodyPr/>
          <a:lstStyle/>
          <a:p>
            <a:r>
              <a:rPr lang="en-US" altLang="en-US"/>
              <a:t>Introduction </a:t>
            </a:r>
          </a:p>
          <a:p>
            <a:r>
              <a:rPr lang="en-US" altLang="en-US"/>
              <a:t>Transformation of Relational Expressions</a:t>
            </a:r>
          </a:p>
          <a:p>
            <a:r>
              <a:rPr lang="en-US" altLang="en-US"/>
              <a:t>Catalog Information for Cost Estimation</a:t>
            </a:r>
          </a:p>
          <a:p>
            <a:r>
              <a:rPr lang="en-US" altLang="en-US"/>
              <a:t>Statistical Information for Cost Estimation</a:t>
            </a:r>
          </a:p>
          <a:p>
            <a:r>
              <a:rPr lang="en-US" altLang="en-US"/>
              <a:t>Cost-based optimization</a:t>
            </a:r>
          </a:p>
          <a:p>
            <a:r>
              <a:rPr lang="en-US" altLang="en-US"/>
              <a:t>Dynamic Programming for Choosing Evaluation Plans</a:t>
            </a:r>
          </a:p>
          <a:p>
            <a:r>
              <a:rPr lang="en-US" altLang="en-US"/>
              <a:t>Materialized views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6" name="Rectangle 6">
            <a:extLst>
              <a:ext uri="{FF2B5EF4-FFF2-40B4-BE49-F238E27FC236}">
                <a16:creationId xmlns:a16="http://schemas.microsoft.com/office/drawing/2014/main" id="{3598BEF7-BBDB-45DA-88AB-4873FD9E5E3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a:t>
            </a:r>
          </a:p>
        </p:txBody>
      </p:sp>
      <p:sp>
        <p:nvSpPr>
          <p:cNvPr id="9219" name="Rectangle 7">
            <a:extLst>
              <a:ext uri="{FF2B5EF4-FFF2-40B4-BE49-F238E27FC236}">
                <a16:creationId xmlns:a16="http://schemas.microsoft.com/office/drawing/2014/main" id="{07242271-6D11-4330-A09C-537A38CCCF32}"/>
              </a:ext>
            </a:extLst>
          </p:cNvPr>
          <p:cNvSpPr>
            <a:spLocks noGrp="1" noChangeArrowheads="1"/>
          </p:cNvSpPr>
          <p:nvPr>
            <p:ph idx="1"/>
          </p:nvPr>
        </p:nvSpPr>
        <p:spPr>
          <a:xfrm>
            <a:off x="1677202" y="826874"/>
            <a:ext cx="5311598" cy="779859"/>
          </a:xfrm>
        </p:spPr>
        <p:txBody>
          <a:bodyPr/>
          <a:lstStyle/>
          <a:p>
            <a:r>
              <a:rPr lang="en-US" altLang="en-US"/>
              <a:t>Alternative ways of evaluating a given query</a:t>
            </a:r>
          </a:p>
          <a:p>
            <a:pPr lvl="1"/>
            <a:r>
              <a:rPr lang="en-US" altLang="en-US"/>
              <a:t>Equivalent expressions</a:t>
            </a:r>
          </a:p>
          <a:p>
            <a:pPr lvl="1"/>
            <a:r>
              <a:rPr lang="en-US" altLang="en-US"/>
              <a:t>Different algorithms for each operation</a:t>
            </a:r>
          </a:p>
        </p:txBody>
      </p:sp>
      <p:pic>
        <p:nvPicPr>
          <p:cNvPr id="3" name="Graphic 2">
            <a:extLst>
              <a:ext uri="{FF2B5EF4-FFF2-40B4-BE49-F238E27FC236}">
                <a16:creationId xmlns:a16="http://schemas.microsoft.com/office/drawing/2014/main" id="{CE39E27B-873D-4551-A927-6DFB7A85D9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9609" y="1770733"/>
            <a:ext cx="5541464" cy="2622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a:t>
            </a:r>
          </a:p>
        </p:txBody>
      </p:sp>
      <p:sp>
        <p:nvSpPr>
          <p:cNvPr id="3" name="TextBox 9">
            <a:extLst>
              <a:ext uri="{FF2B5EF4-FFF2-40B4-BE49-F238E27FC236}">
                <a16:creationId xmlns:a16="http://schemas.microsoft.com/office/drawing/2014/main" id="{A4F956C5-AB45-C8C1-0D70-8BC28F9DF67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Lecture_11_Module_II_NoSQL_4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9371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a:extLst>
              <a:ext uri="{FF2B5EF4-FFF2-40B4-BE49-F238E27FC236}">
                <a16:creationId xmlns:a16="http://schemas.microsoft.com/office/drawing/2014/main" id="{75832F87-A2B9-47F7-BB53-DF9BAE7241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1267" name="Rectangle 3">
            <a:extLst>
              <a:ext uri="{FF2B5EF4-FFF2-40B4-BE49-F238E27FC236}">
                <a16:creationId xmlns:a16="http://schemas.microsoft.com/office/drawing/2014/main" id="{3B55794D-DFAA-4CF0-981A-C7BE83AF062F}"/>
              </a:ext>
            </a:extLst>
          </p:cNvPr>
          <p:cNvSpPr>
            <a:spLocks noGrp="1" noChangeArrowheads="1"/>
          </p:cNvSpPr>
          <p:nvPr>
            <p:ph idx="1"/>
          </p:nvPr>
        </p:nvSpPr>
        <p:spPr>
          <a:xfrm>
            <a:off x="1677200" y="819654"/>
            <a:ext cx="5862302" cy="3371043"/>
          </a:xfrm>
        </p:spPr>
        <p:txBody>
          <a:bodyPr/>
          <a:lstStyle/>
          <a:p>
            <a:r>
              <a:rPr lang="en-US" altLang="en-US"/>
              <a:t>An </a:t>
            </a:r>
            <a:r>
              <a:rPr lang="en-US" altLang="en-US" b="1">
                <a:solidFill>
                  <a:srgbClr val="002060"/>
                </a:solidFill>
              </a:rPr>
              <a:t>evaluation plan</a:t>
            </a:r>
            <a:r>
              <a:rPr lang="en-US" altLang="en-US">
                <a:solidFill>
                  <a:srgbClr val="002060"/>
                </a:solidFill>
              </a:rPr>
              <a:t> </a:t>
            </a:r>
            <a:r>
              <a:rPr lang="en-US" altLang="en-US"/>
              <a:t>defines exactly what algorithm is used for each operation, and how the execution of the operations is coordinated.</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Find out how to view query execution plans on your favorite database</a:t>
            </a:r>
          </a:p>
          <a:p>
            <a:endParaRPr lang="en-US" altLang="en-US"/>
          </a:p>
          <a:p>
            <a:endParaRPr lang="en-US" altLang="en-US"/>
          </a:p>
        </p:txBody>
      </p:sp>
      <p:pic>
        <p:nvPicPr>
          <p:cNvPr id="3" name="Graphic 2">
            <a:extLst>
              <a:ext uri="{FF2B5EF4-FFF2-40B4-BE49-F238E27FC236}">
                <a16:creationId xmlns:a16="http://schemas.microsoft.com/office/drawing/2014/main" id="{38164316-923D-4EC2-A0F7-CE5F6F3F26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7034" y="1401057"/>
            <a:ext cx="4055274" cy="254533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a:extLst>
              <a:ext uri="{FF2B5EF4-FFF2-40B4-BE49-F238E27FC236}">
                <a16:creationId xmlns:a16="http://schemas.microsoft.com/office/drawing/2014/main" id="{286EDAB9-31F0-445E-9936-BCF7095F2E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3315" name="Rectangle 3">
            <a:extLst>
              <a:ext uri="{FF2B5EF4-FFF2-40B4-BE49-F238E27FC236}">
                <a16:creationId xmlns:a16="http://schemas.microsoft.com/office/drawing/2014/main" id="{82FD3551-130F-449A-9742-57CFBE167838}"/>
              </a:ext>
            </a:extLst>
          </p:cNvPr>
          <p:cNvSpPr>
            <a:spLocks noGrp="1" noChangeArrowheads="1"/>
          </p:cNvSpPr>
          <p:nvPr>
            <p:ph idx="1"/>
          </p:nvPr>
        </p:nvSpPr>
        <p:spPr>
          <a:xfrm>
            <a:off x="1677202" y="841310"/>
            <a:ext cx="5854566" cy="3165204"/>
          </a:xfrm>
        </p:spPr>
        <p:txBody>
          <a:bodyPr/>
          <a:lstStyle/>
          <a:p>
            <a:pPr marL="285750" indent="-285750">
              <a:lnSpc>
                <a:spcPct val="90000"/>
              </a:lnSpc>
            </a:pPr>
            <a:r>
              <a:rPr lang="en-US" altLang="en-US"/>
              <a:t>Cost difference between evaluation plans for a query can be enormous</a:t>
            </a:r>
          </a:p>
          <a:p>
            <a:pPr marL="600075" lvl="1" indent="-257175">
              <a:lnSpc>
                <a:spcPct val="90000"/>
              </a:lnSpc>
            </a:pPr>
            <a:r>
              <a:rPr lang="en-US" altLang="en-US"/>
              <a:t>E.g., seconds vs. days in some cases</a:t>
            </a:r>
          </a:p>
          <a:p>
            <a:pPr marL="285750" indent="-285750">
              <a:lnSpc>
                <a:spcPct val="90000"/>
              </a:lnSpc>
            </a:pPr>
            <a:r>
              <a:rPr lang="en-US" altLang="en-US"/>
              <a:t>Steps in </a:t>
            </a:r>
            <a:r>
              <a:rPr lang="en-US" altLang="en-US" b="1">
                <a:solidFill>
                  <a:srgbClr val="002060"/>
                </a:solidFill>
              </a:rPr>
              <a:t>cost-based query optimization</a:t>
            </a:r>
          </a:p>
          <a:p>
            <a:pPr marL="342900" lvl="1" indent="0">
              <a:lnSpc>
                <a:spcPct val="90000"/>
              </a:lnSpc>
              <a:buNone/>
            </a:pPr>
            <a:r>
              <a:rPr lang="en-US" altLang="en-US">
                <a:solidFill>
                  <a:srgbClr val="FF9900"/>
                </a:solidFill>
              </a:rPr>
              <a:t>1.</a:t>
            </a:r>
            <a:r>
              <a:rPr lang="en-US" altLang="en-US"/>
              <a:t>   Generate logically equivalent expressions using </a:t>
            </a:r>
            <a:r>
              <a:rPr lang="en-US" altLang="en-US" b="1">
                <a:solidFill>
                  <a:srgbClr val="002060"/>
                </a:solidFill>
              </a:rPr>
              <a:t>equivalence rules</a:t>
            </a:r>
            <a:endParaRPr lang="en-US" altLang="en-US">
              <a:solidFill>
                <a:srgbClr val="002060"/>
              </a:solidFill>
            </a:endParaRPr>
          </a:p>
          <a:p>
            <a:pPr marL="342900" lvl="1" indent="0">
              <a:lnSpc>
                <a:spcPct val="90000"/>
              </a:lnSpc>
              <a:buNone/>
            </a:pPr>
            <a:r>
              <a:rPr lang="en-US" altLang="en-US">
                <a:solidFill>
                  <a:srgbClr val="FF9900"/>
                </a:solidFill>
              </a:rPr>
              <a:t>2.   </a:t>
            </a:r>
            <a:r>
              <a:rPr lang="en-US" altLang="en-US"/>
              <a:t>Annotate resultant expressions to get alternative query plans</a:t>
            </a:r>
          </a:p>
          <a:p>
            <a:pPr marL="342900" lvl="1" indent="0">
              <a:lnSpc>
                <a:spcPct val="90000"/>
              </a:lnSpc>
              <a:buNone/>
            </a:pPr>
            <a:r>
              <a:rPr lang="en-US" altLang="en-US">
                <a:solidFill>
                  <a:srgbClr val="FF9900"/>
                </a:solidFill>
              </a:rPr>
              <a:t>3.   </a:t>
            </a:r>
            <a:r>
              <a:rPr lang="en-US" altLang="en-US"/>
              <a:t>Choose the cheapest plan based on </a:t>
            </a:r>
            <a:r>
              <a:rPr lang="en-US" altLang="en-US" b="1">
                <a:solidFill>
                  <a:srgbClr val="002060"/>
                </a:solidFill>
              </a:rPr>
              <a:t>estimated cost</a:t>
            </a:r>
            <a:endParaRPr lang="en-US" altLang="en-US">
              <a:solidFill>
                <a:srgbClr val="002060"/>
              </a:solidFill>
            </a:endParaRPr>
          </a:p>
          <a:p>
            <a:pPr marL="285750" indent="-285750">
              <a:lnSpc>
                <a:spcPct val="90000"/>
              </a:lnSpc>
            </a:pPr>
            <a:r>
              <a:rPr lang="en-US" altLang="en-US"/>
              <a:t>Estimation of plan cost based on:</a:t>
            </a:r>
          </a:p>
          <a:p>
            <a:pPr marL="600075" lvl="1" indent="-257175">
              <a:lnSpc>
                <a:spcPct val="90000"/>
              </a:lnSpc>
            </a:pPr>
            <a:r>
              <a:rPr lang="en-US" altLang="en-US"/>
              <a:t>Statistical information about relations. Examples:</a:t>
            </a:r>
          </a:p>
          <a:p>
            <a:pPr marL="900113" lvl="2" indent="-257175">
              <a:lnSpc>
                <a:spcPct val="90000"/>
              </a:lnSpc>
            </a:pPr>
            <a:r>
              <a:rPr lang="en-US" altLang="en-US"/>
              <a:t>number of tuples, number of distinct values for an attribute</a:t>
            </a:r>
          </a:p>
          <a:p>
            <a:pPr marL="600075" lvl="1" indent="-257175">
              <a:lnSpc>
                <a:spcPct val="90000"/>
              </a:lnSpc>
            </a:pPr>
            <a:r>
              <a:rPr lang="en-US" altLang="en-US"/>
              <a:t>Statistics estimation for intermediate results</a:t>
            </a:r>
          </a:p>
          <a:p>
            <a:pPr marL="900113" lvl="2" indent="-257175">
              <a:lnSpc>
                <a:spcPct val="90000"/>
              </a:lnSpc>
            </a:pPr>
            <a:r>
              <a:rPr lang="en-US" altLang="en-US"/>
              <a:t>to compute cost of complex expressions</a:t>
            </a:r>
          </a:p>
          <a:p>
            <a:pPr marL="600075" lvl="1" indent="-257175">
              <a:lnSpc>
                <a:spcPct val="90000"/>
              </a:lnSpc>
            </a:pPr>
            <a:r>
              <a:rPr lang="en-US" altLang="en-US"/>
              <a:t>Cost formulae for algorithms, computed using statistics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E00F-E685-47A5-84F9-E60D4C1A2F2D}"/>
              </a:ext>
            </a:extLst>
          </p:cNvPr>
          <p:cNvSpPr>
            <a:spLocks noGrp="1"/>
          </p:cNvSpPr>
          <p:nvPr>
            <p:ph type="title"/>
          </p:nvPr>
        </p:nvSpPr>
        <p:spPr/>
        <p:txBody>
          <a:bodyPr/>
          <a:lstStyle/>
          <a:p>
            <a:r>
              <a:rPr lang="en-IN"/>
              <a:t>Viewing Query Evaluation Plans</a:t>
            </a:r>
          </a:p>
        </p:txBody>
      </p:sp>
      <p:sp>
        <p:nvSpPr>
          <p:cNvPr id="3" name="Content Placeholder 2">
            <a:extLst>
              <a:ext uri="{FF2B5EF4-FFF2-40B4-BE49-F238E27FC236}">
                <a16:creationId xmlns:a16="http://schemas.microsoft.com/office/drawing/2014/main" id="{B6CC1549-6E63-4CF8-ADF8-9777B7E54157}"/>
              </a:ext>
            </a:extLst>
          </p:cNvPr>
          <p:cNvSpPr>
            <a:spLocks noGrp="1"/>
          </p:cNvSpPr>
          <p:nvPr>
            <p:ph idx="1"/>
          </p:nvPr>
        </p:nvSpPr>
        <p:spPr>
          <a:xfrm>
            <a:off x="1677202" y="819654"/>
            <a:ext cx="5782376" cy="3295146"/>
          </a:xfrm>
        </p:spPr>
        <p:txBody>
          <a:bodyPr/>
          <a:lstStyle/>
          <a:p>
            <a:r>
              <a:rPr lang="en-IN" dirty="0"/>
              <a:t>Most database support  </a:t>
            </a:r>
            <a:r>
              <a:rPr lang="en-IN" b="1" dirty="0">
                <a:solidFill>
                  <a:srgbClr val="002060"/>
                </a:solidFill>
              </a:rPr>
              <a:t>explain</a:t>
            </a:r>
            <a:r>
              <a:rPr lang="en-IN" dirty="0"/>
              <a:t> &lt;query&gt;</a:t>
            </a:r>
          </a:p>
          <a:p>
            <a:pPr lvl="1"/>
            <a:r>
              <a:rPr lang="en-IN" dirty="0"/>
              <a:t>Displays plan chosen by query optimizer, along with cost estimates</a:t>
            </a:r>
          </a:p>
          <a:p>
            <a:pPr lvl="1"/>
            <a:r>
              <a:rPr lang="en-IN" dirty="0"/>
              <a:t>Some syntax variations between databases</a:t>
            </a:r>
          </a:p>
          <a:p>
            <a:pPr lvl="2"/>
            <a:r>
              <a:rPr lang="en-IN" dirty="0"/>
              <a:t>Oracle:  </a:t>
            </a:r>
            <a:r>
              <a:rPr lang="en-IN" b="1" dirty="0">
                <a:solidFill>
                  <a:srgbClr val="002060"/>
                </a:solidFill>
              </a:rPr>
              <a:t>explain plan for </a:t>
            </a:r>
            <a:r>
              <a:rPr lang="en-IN" dirty="0">
                <a:solidFill>
                  <a:srgbClr val="002060"/>
                </a:solidFill>
              </a:rPr>
              <a:t>&lt;query&gt; </a:t>
            </a:r>
            <a:r>
              <a:rPr lang="en-IN" dirty="0"/>
              <a:t>followed by </a:t>
            </a:r>
            <a:r>
              <a:rPr lang="en-IN" b="1" dirty="0">
                <a:solidFill>
                  <a:srgbClr val="002060"/>
                </a:solidFill>
              </a:rPr>
              <a:t>select</a:t>
            </a:r>
            <a:r>
              <a:rPr lang="en-IN" dirty="0"/>
              <a:t> * </a:t>
            </a:r>
            <a:r>
              <a:rPr lang="en-IN" b="1" dirty="0">
                <a:solidFill>
                  <a:srgbClr val="002060"/>
                </a:solidFill>
              </a:rPr>
              <a:t>from</a:t>
            </a:r>
            <a:r>
              <a:rPr lang="en-IN" dirty="0"/>
              <a:t> table (</a:t>
            </a:r>
            <a:r>
              <a:rPr lang="en-IN" i="1" dirty="0" err="1"/>
              <a:t>dbms_xplan.display</a:t>
            </a:r>
            <a:r>
              <a:rPr lang="en-IN" dirty="0"/>
              <a:t>)</a:t>
            </a:r>
          </a:p>
          <a:p>
            <a:pPr lvl="2"/>
            <a:r>
              <a:rPr lang="en-IN" dirty="0"/>
              <a:t>SQL Server:  </a:t>
            </a:r>
            <a:r>
              <a:rPr lang="en-IN" b="1" dirty="0">
                <a:solidFill>
                  <a:srgbClr val="002060"/>
                </a:solidFill>
              </a:rPr>
              <a:t>set </a:t>
            </a:r>
            <a:r>
              <a:rPr lang="en-IN" b="1" dirty="0" err="1">
                <a:solidFill>
                  <a:srgbClr val="002060"/>
                </a:solidFill>
              </a:rPr>
              <a:t>showplan_text</a:t>
            </a:r>
            <a:r>
              <a:rPr lang="en-IN" b="1" dirty="0">
                <a:solidFill>
                  <a:srgbClr val="002060"/>
                </a:solidFill>
              </a:rPr>
              <a:t> on</a:t>
            </a:r>
          </a:p>
          <a:p>
            <a:pPr algn="just"/>
            <a:r>
              <a:rPr lang="en-IN" dirty="0"/>
              <a:t>Some databases (e.g. PostgreSQL) support  </a:t>
            </a:r>
            <a:r>
              <a:rPr lang="en-IN" b="1" dirty="0">
                <a:solidFill>
                  <a:srgbClr val="002060"/>
                </a:solidFill>
              </a:rPr>
              <a:t>explain analyse</a:t>
            </a:r>
            <a:r>
              <a:rPr lang="en-IN" dirty="0"/>
              <a:t> &lt;query&gt;</a:t>
            </a:r>
          </a:p>
          <a:p>
            <a:pPr lvl="1" algn="just"/>
            <a:r>
              <a:rPr lang="en-IN" dirty="0"/>
              <a:t>Shows actual runtime statistics found by running the query, in addition to showing the plan </a:t>
            </a:r>
          </a:p>
          <a:p>
            <a:r>
              <a:rPr lang="en-IN" dirty="0"/>
              <a:t>Some databases (e.g. PostgreSQL) show cost as   </a:t>
            </a:r>
            <a:r>
              <a:rPr lang="en-IN" i="1" dirty="0" err="1">
                <a:solidFill>
                  <a:srgbClr val="002060"/>
                </a:solidFill>
              </a:rPr>
              <a:t>f..l</a:t>
            </a:r>
            <a:r>
              <a:rPr lang="en-IN" i="1" dirty="0">
                <a:solidFill>
                  <a:srgbClr val="002060"/>
                </a:solidFill>
              </a:rPr>
              <a:t> </a:t>
            </a:r>
          </a:p>
          <a:p>
            <a:pPr lvl="1"/>
            <a:r>
              <a:rPr lang="en-IN" i="1" dirty="0"/>
              <a:t>f</a:t>
            </a:r>
            <a:r>
              <a:rPr lang="en-IN" dirty="0"/>
              <a:t> is the cost of delivering first tuple and </a:t>
            </a:r>
            <a:r>
              <a:rPr lang="en-IN" i="1" dirty="0"/>
              <a:t>l</a:t>
            </a:r>
            <a:r>
              <a:rPr lang="en-IN" dirty="0"/>
              <a:t> is cost of delivering all results </a:t>
            </a:r>
            <a:endParaRPr lang="en-IN" i="1" dirty="0"/>
          </a:p>
        </p:txBody>
      </p:sp>
    </p:spTree>
    <p:extLst>
      <p:ext uri="{BB962C8B-B14F-4D97-AF65-F5344CB8AC3E}">
        <p14:creationId xmlns:p14="http://schemas.microsoft.com/office/powerpoint/2010/main" val="4148626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8" name="Rectangle 4">
            <a:extLst>
              <a:ext uri="{FF2B5EF4-FFF2-40B4-BE49-F238E27FC236}">
                <a16:creationId xmlns:a16="http://schemas.microsoft.com/office/drawing/2014/main" id="{F89EF755-8062-403B-9A96-0A5EAD53FAE1}"/>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Generating Equivalent Expressions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a:extLst>
              <a:ext uri="{FF2B5EF4-FFF2-40B4-BE49-F238E27FC236}">
                <a16:creationId xmlns:a16="http://schemas.microsoft.com/office/drawing/2014/main" id="{C3630E94-546B-44A3-9C2A-A6A0EA10DAB5}"/>
              </a:ext>
            </a:extLst>
          </p:cNvPr>
          <p:cNvSpPr>
            <a:spLocks noGrp="1" noChangeArrowheads="1"/>
          </p:cNvSpPr>
          <p:nvPr>
            <p:ph type="title"/>
          </p:nvPr>
        </p:nvSpPr>
        <p:spPr>
          <a:xfrm>
            <a:off x="1595165" y="62048"/>
            <a:ext cx="6057900" cy="457200"/>
          </a:xfrm>
        </p:spPr>
        <p:txBody>
          <a:bodyPr/>
          <a:lstStyle/>
          <a:p>
            <a:pPr>
              <a:defRPr/>
            </a:pPr>
            <a:r>
              <a:rPr lang="en-US" altLang="en-US">
                <a:effectLst>
                  <a:outerShdw blurRad="38100" dist="38100" dir="2700000" algn="tl">
                    <a:srgbClr val="C0C0C0"/>
                  </a:outerShdw>
                </a:effectLst>
              </a:rPr>
              <a:t>Transformation of Relational Expressions</a:t>
            </a:r>
          </a:p>
        </p:txBody>
      </p:sp>
      <p:sp>
        <p:nvSpPr>
          <p:cNvPr id="17411" name="Rectangle 3">
            <a:extLst>
              <a:ext uri="{FF2B5EF4-FFF2-40B4-BE49-F238E27FC236}">
                <a16:creationId xmlns:a16="http://schemas.microsoft.com/office/drawing/2014/main" id="{DE3790DE-27F5-44AA-ADB0-8D5296161F41}"/>
              </a:ext>
            </a:extLst>
          </p:cNvPr>
          <p:cNvSpPr>
            <a:spLocks noGrp="1" noChangeArrowheads="1"/>
          </p:cNvSpPr>
          <p:nvPr>
            <p:ph idx="1"/>
          </p:nvPr>
        </p:nvSpPr>
        <p:spPr>
          <a:xfrm>
            <a:off x="1662764" y="826873"/>
            <a:ext cx="5775158" cy="2955856"/>
          </a:xfrm>
        </p:spPr>
        <p:txBody>
          <a:bodyPr/>
          <a:lstStyle/>
          <a:p>
            <a:r>
              <a:rPr lang="en-US" altLang="en-US"/>
              <a:t>Two relational algebra expressions are said to be </a:t>
            </a:r>
            <a:r>
              <a:rPr lang="en-US" altLang="en-US" b="1">
                <a:solidFill>
                  <a:srgbClr val="002060"/>
                </a:solidFill>
              </a:rPr>
              <a:t>equivalent</a:t>
            </a:r>
            <a:r>
              <a:rPr lang="en-US" altLang="en-US"/>
              <a:t> if the two expressions generate the same set of tuples on every </a:t>
            </a:r>
            <a:r>
              <a:rPr lang="en-US" altLang="en-US" i="1"/>
              <a:t>legal</a:t>
            </a:r>
            <a:r>
              <a:rPr lang="en-US" altLang="en-US"/>
              <a:t> database instance</a:t>
            </a:r>
          </a:p>
          <a:p>
            <a:pPr lvl="1"/>
            <a:r>
              <a:rPr lang="en-US" altLang="en-US"/>
              <a:t>Note: order of tuples is irrelevant</a:t>
            </a:r>
          </a:p>
          <a:p>
            <a:pPr lvl="1"/>
            <a:r>
              <a:rPr lang="en-US" altLang="en-US"/>
              <a:t>we don’</a:t>
            </a:r>
            <a:r>
              <a:rPr lang="en-US" altLang="ja-JP"/>
              <a:t>t care if they generate different results on databases that violate integrity constraints</a:t>
            </a:r>
          </a:p>
          <a:p>
            <a:r>
              <a:rPr lang="en-US" altLang="en-US"/>
              <a:t>In SQL, inputs and outputs are multisets of tuples</a:t>
            </a:r>
          </a:p>
          <a:p>
            <a:pPr lvl="1"/>
            <a:r>
              <a:rPr lang="en-US" altLang="en-US"/>
              <a:t>Two expressions in the multiset version of the relational algebra are said to be equivalent if the two expressions generate the same multiset of tuples on every legal database instance. </a:t>
            </a:r>
          </a:p>
          <a:p>
            <a:r>
              <a:rPr lang="en-US" altLang="en-US"/>
              <a:t>An </a:t>
            </a:r>
            <a:r>
              <a:rPr lang="en-US" altLang="en-US" b="1">
                <a:solidFill>
                  <a:srgbClr val="002060"/>
                </a:solidFill>
              </a:rPr>
              <a:t>equivalence rule</a:t>
            </a:r>
            <a:r>
              <a:rPr lang="en-US" altLang="en-US">
                <a:solidFill>
                  <a:srgbClr val="002060"/>
                </a:solidFill>
              </a:rPr>
              <a:t> </a:t>
            </a:r>
            <a:r>
              <a:rPr lang="en-US" altLang="en-US"/>
              <a:t>says that expressions of two forms are equivalent</a:t>
            </a:r>
          </a:p>
          <a:p>
            <a:pPr lvl="1"/>
            <a:r>
              <a:rPr lang="en-US" altLang="en-US"/>
              <a:t>Can replace expression of first form by second, or vice versa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95081A04-D8E9-4687-B8DF-F240A7F2C55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a:t>
            </a:r>
          </a:p>
        </p:txBody>
      </p:sp>
      <p:sp>
        <p:nvSpPr>
          <p:cNvPr id="358403" name="Rectangle 3">
            <a:extLst>
              <a:ext uri="{FF2B5EF4-FFF2-40B4-BE49-F238E27FC236}">
                <a16:creationId xmlns:a16="http://schemas.microsoft.com/office/drawing/2014/main" id="{5F88891E-6FB7-4A93-A7DD-19CC40EB4AB2}"/>
              </a:ext>
            </a:extLst>
          </p:cNvPr>
          <p:cNvSpPr>
            <a:spLocks noGrp="1" noChangeArrowheads="1"/>
          </p:cNvSpPr>
          <p:nvPr>
            <p:ph idx="1"/>
          </p:nvPr>
        </p:nvSpPr>
        <p:spPr>
          <a:xfrm>
            <a:off x="1655546" y="826873"/>
            <a:ext cx="5832909" cy="2797039"/>
          </a:xfrm>
        </p:spPr>
        <p:txBody>
          <a:bodyPr/>
          <a:lstStyle/>
          <a:p>
            <a:pPr marL="285750" indent="-285750">
              <a:buNone/>
            </a:pPr>
            <a:r>
              <a:rPr lang="en-US" altLang="en-US"/>
              <a:t>1.	Conjunctive selection operations can be deconstructed into a sequence of individual selections.</a:t>
            </a:r>
            <a:br>
              <a:rPr lang="en-US" altLang="en-US"/>
            </a:br>
            <a:r>
              <a:rPr lang="en-US" altLang="en-US"/>
              <a:t>                 </a:t>
            </a:r>
            <a:r>
              <a:rPr lang="el-GR"/>
              <a:t>σ</a:t>
            </a:r>
            <a:r>
              <a:rPr lang="en-US" altLang="en-US" baseline="-25000">
                <a:sym typeface="Symbol" panose="05050102010706020507" pitchFamily="18" charset="2"/>
              </a:rPr>
              <a:t></a:t>
            </a:r>
            <a:r>
              <a:rPr lang="en-US" altLang="en-US" baseline="-46000">
                <a:sym typeface="Greek Symbols" pitchFamily="18" charset="2"/>
              </a:rPr>
              <a:t>1 </a:t>
            </a:r>
            <a:r>
              <a:rPr lang="en-US" altLang="en-US" baseline="-25000">
                <a:sym typeface="Symbol" panose="05050102010706020507" pitchFamily="18" charset="2"/>
              </a:rPr>
              <a:t> </a:t>
            </a:r>
            <a:r>
              <a:rPr lang="en-US" altLang="en-US" i="1" baseline="-46000">
                <a:sym typeface="Greek Symbols" pitchFamily="18" charset="2"/>
              </a:rPr>
              <a:t>2 </a:t>
            </a:r>
            <a:r>
              <a:rPr lang="en-US" altLang="en-US"/>
              <a:t>(E) </a:t>
            </a:r>
            <a:r>
              <a:rPr lang="en-US" altLang="en-US" baseline="-25000"/>
              <a:t>    </a:t>
            </a:r>
            <a:r>
              <a:rPr lang="en-IN"/>
              <a:t>≡  </a:t>
            </a:r>
            <a:r>
              <a:rPr lang="el-GR"/>
              <a:t>σ</a:t>
            </a:r>
            <a:r>
              <a:rPr lang="en-US" altLang="en-US" baseline="-25000">
                <a:sym typeface="Symbol" panose="05050102010706020507" pitchFamily="18" charset="2"/>
              </a:rPr>
              <a:t></a:t>
            </a:r>
            <a:r>
              <a:rPr lang="en-US" altLang="en-US" baseline="-46000">
                <a:sym typeface="Greek Symbols" pitchFamily="18" charset="2"/>
              </a:rPr>
              <a:t>1</a:t>
            </a:r>
            <a:r>
              <a:rPr lang="en-US" altLang="en-US" baseline="-25000">
                <a:sym typeface="Symbol" panose="05050102010706020507" pitchFamily="18" charset="2"/>
              </a:rPr>
              <a:t> </a:t>
            </a:r>
            <a:r>
              <a:rPr lang="en-IN"/>
              <a:t>(</a:t>
            </a:r>
            <a:r>
              <a:rPr lang="el-GR"/>
              <a:t>σ</a:t>
            </a:r>
            <a:r>
              <a:rPr lang="en-US" altLang="en-US" baseline="-25000">
                <a:sym typeface="Symbol" panose="05050102010706020507" pitchFamily="18" charset="2"/>
              </a:rPr>
              <a:t></a:t>
            </a:r>
            <a:r>
              <a:rPr lang="en-US" altLang="en-US" i="1" baseline="-46000">
                <a:sym typeface="Greek Symbols" pitchFamily="18" charset="2"/>
              </a:rPr>
              <a:t>2 </a:t>
            </a:r>
            <a:r>
              <a:rPr lang="en-US" altLang="en-US"/>
              <a:t>(E))</a:t>
            </a:r>
            <a:r>
              <a:rPr lang="en-US" altLang="en-US" baseline="-25000"/>
              <a:t> </a:t>
            </a:r>
            <a:endParaRPr lang="en-US" altLang="en-US"/>
          </a:p>
          <a:p>
            <a:pPr marL="285750" indent="-285750">
              <a:buNone/>
            </a:pPr>
            <a:r>
              <a:rPr lang="en-US" altLang="en-US"/>
              <a:t>2.	Selection operations are commutative.</a:t>
            </a:r>
            <a:br>
              <a:rPr lang="en-US" altLang="en-US"/>
            </a:br>
            <a:r>
              <a:rPr lang="en-US" altLang="en-US"/>
              <a:t>                 </a:t>
            </a:r>
            <a:r>
              <a:rPr lang="el-GR"/>
              <a:t>σ</a:t>
            </a:r>
            <a:r>
              <a:rPr lang="en-US" altLang="en-US" baseline="-25000">
                <a:sym typeface="Symbol" panose="05050102010706020507" pitchFamily="18" charset="2"/>
              </a:rPr>
              <a:t></a:t>
            </a:r>
            <a:r>
              <a:rPr lang="en-US" altLang="en-US" baseline="-46000">
                <a:sym typeface="Greek Symbols" pitchFamily="18" charset="2"/>
              </a:rPr>
              <a:t>1</a:t>
            </a:r>
            <a:r>
              <a:rPr lang="en-IN"/>
              <a:t>(</a:t>
            </a:r>
            <a:r>
              <a:rPr lang="el-GR"/>
              <a:t>σ</a:t>
            </a:r>
            <a:r>
              <a:rPr lang="en-US" altLang="en-US" baseline="-25000">
                <a:sym typeface="Symbol" panose="05050102010706020507" pitchFamily="18" charset="2"/>
              </a:rPr>
              <a:t></a:t>
            </a:r>
            <a:r>
              <a:rPr lang="en-US" altLang="en-US" i="1" baseline="-46000">
                <a:sym typeface="Greek Symbols" pitchFamily="18" charset="2"/>
              </a:rPr>
              <a:t>2</a:t>
            </a:r>
            <a:r>
              <a:rPr lang="en-US" altLang="en-US"/>
              <a:t>(E))</a:t>
            </a:r>
            <a:r>
              <a:rPr lang="en-US" altLang="en-US" baseline="-25000"/>
              <a:t>    </a:t>
            </a:r>
            <a:r>
              <a:rPr lang="en-IN"/>
              <a:t>≡   </a:t>
            </a:r>
            <a:r>
              <a:rPr lang="el-GR"/>
              <a:t>σ</a:t>
            </a:r>
            <a:r>
              <a:rPr lang="en-US" altLang="en-US" baseline="-25000">
                <a:sym typeface="Symbol" panose="05050102010706020507" pitchFamily="18" charset="2"/>
              </a:rPr>
              <a:t></a:t>
            </a:r>
            <a:r>
              <a:rPr lang="en-US" altLang="en-US" baseline="-46000">
                <a:sym typeface="Greek Symbols" pitchFamily="18" charset="2"/>
              </a:rPr>
              <a:t>2</a:t>
            </a:r>
            <a:r>
              <a:rPr lang="en-US" altLang="en-US" baseline="-25000">
                <a:sym typeface="Symbol" panose="05050102010706020507" pitchFamily="18" charset="2"/>
              </a:rPr>
              <a:t> </a:t>
            </a:r>
            <a:r>
              <a:rPr lang="en-IN"/>
              <a:t>(</a:t>
            </a:r>
            <a:r>
              <a:rPr lang="el-GR"/>
              <a:t>σ</a:t>
            </a:r>
            <a:r>
              <a:rPr lang="en-US" altLang="en-US" baseline="-25000">
                <a:sym typeface="Symbol" panose="05050102010706020507" pitchFamily="18" charset="2"/>
              </a:rPr>
              <a:t></a:t>
            </a:r>
            <a:r>
              <a:rPr lang="en-US" altLang="en-US" i="1" baseline="-46000">
                <a:sym typeface="Greek Symbols" pitchFamily="18" charset="2"/>
              </a:rPr>
              <a:t>1</a:t>
            </a:r>
            <a:r>
              <a:rPr lang="en-US" altLang="en-US"/>
              <a:t>(E))</a:t>
            </a:r>
          </a:p>
          <a:p>
            <a:pPr marL="285750" indent="-285750">
              <a:buNone/>
            </a:pPr>
            <a:r>
              <a:rPr lang="en-US" altLang="en-US"/>
              <a:t>3.	Only the last in a sequence of projection operations is needed, the others can be omitted.</a:t>
            </a:r>
            <a:br>
              <a:rPr lang="en-US" altLang="en-US"/>
            </a:br>
            <a:r>
              <a:rPr lang="en-US" altLang="en-US"/>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a:t>(</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2</a:t>
            </a:r>
            <a:r>
              <a:rPr lang="en-IN"/>
              <a:t>(…(</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n</a:t>
            </a:r>
            <a:r>
              <a:rPr lang="en-IN"/>
              <a:t>(E))…))     ≡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a:t>(E)</a:t>
            </a:r>
            <a:br>
              <a:rPr lang="en-US" altLang="en-US"/>
            </a:br>
            <a:r>
              <a:rPr lang="en-US" altLang="en-US"/>
              <a:t>where </a:t>
            </a:r>
            <a:r>
              <a:rPr lang="en-US" altLang="en-US" i="1"/>
              <a:t>L</a:t>
            </a:r>
            <a:r>
              <a:rPr lang="en-US" altLang="en-US" i="1" baseline="-25000"/>
              <a:t>1</a:t>
            </a:r>
            <a:r>
              <a:rPr lang="en-US" altLang="en-US"/>
              <a:t> </a:t>
            </a:r>
            <a:r>
              <a:rPr lang="en-IN"/>
              <a:t>⊆</a:t>
            </a:r>
            <a:r>
              <a:rPr lang="en-US" altLang="en-US"/>
              <a:t> </a:t>
            </a:r>
            <a:r>
              <a:rPr lang="en-US" altLang="en-US" i="1"/>
              <a:t>L</a:t>
            </a:r>
            <a:r>
              <a:rPr lang="en-US" altLang="en-US" i="1" baseline="-25000"/>
              <a:t>2</a:t>
            </a:r>
            <a:r>
              <a:rPr lang="en-US" altLang="en-US"/>
              <a:t> … </a:t>
            </a:r>
            <a:r>
              <a:rPr lang="en-IN"/>
              <a:t>⊆</a:t>
            </a:r>
            <a:r>
              <a:rPr lang="en-US" altLang="en-US"/>
              <a:t> </a:t>
            </a:r>
            <a:r>
              <a:rPr lang="en-US" altLang="en-US" i="1"/>
              <a:t>L</a:t>
            </a:r>
            <a:r>
              <a:rPr lang="en-US" altLang="en-US" i="1" baseline="-25000"/>
              <a:t>n</a:t>
            </a:r>
          </a:p>
          <a:p>
            <a:pPr marL="0" indent="0">
              <a:buNone/>
            </a:pPr>
            <a:r>
              <a:rPr lang="en-US" altLang="en-US"/>
              <a:t>4.    Selections can be combined with Cartesian products and theta joins.</a:t>
            </a:r>
          </a:p>
          <a:p>
            <a:pPr marL="600075" lvl="1" indent="-257175">
              <a:buFont typeface="Monotype Sorts" pitchFamily="-65" charset="2"/>
              <a:buAutoNum type="alphaLcPeriod"/>
            </a:pPr>
            <a:r>
              <a:rPr lang="en-US" altLang="en-US">
                <a:sym typeface="Symbol" panose="05050102010706020507" pitchFamily="18" charset="2"/>
              </a:rPr>
              <a:t> </a:t>
            </a:r>
            <a:r>
              <a:rPr lang="el-GR"/>
              <a:t>σ</a:t>
            </a:r>
            <a:r>
              <a:rPr lang="en-US" altLang="en-US" baseline="-25000">
                <a:sym typeface="Symbol" panose="05050102010706020507" pitchFamily="18" charset="2"/>
              </a:rPr>
              <a:t></a:t>
            </a:r>
            <a:r>
              <a:rPr lang="en-US" altLang="en-US" baseline="-46000">
                <a:sym typeface="Greek Symbols" pitchFamily="18" charset="2"/>
              </a:rPr>
              <a:t> </a:t>
            </a:r>
            <a:r>
              <a:rPr lang="en-US" altLang="en-US"/>
              <a:t>(E</a:t>
            </a:r>
            <a:r>
              <a:rPr lang="en-US" altLang="en-US" baseline="-25000"/>
              <a:t>1</a:t>
            </a:r>
            <a:r>
              <a:rPr lang="en-US" altLang="en-US"/>
              <a:t> x E</a:t>
            </a:r>
            <a:r>
              <a:rPr lang="en-US" altLang="en-US" baseline="-25000"/>
              <a:t>2</a:t>
            </a:r>
            <a:r>
              <a:rPr lang="en-US" altLang="en-US"/>
              <a:t>)</a:t>
            </a:r>
            <a:r>
              <a:rPr lang="en-US" altLang="en-US" baseline="-25000"/>
              <a:t>     </a:t>
            </a:r>
            <a:r>
              <a:rPr lang="en-IN"/>
              <a:t>≡    </a:t>
            </a:r>
            <a:r>
              <a:rPr lang="en-US" altLang="en-US"/>
              <a:t>E</a:t>
            </a:r>
            <a:r>
              <a:rPr lang="en-US" altLang="en-US" baseline="-25000"/>
              <a:t>1</a:t>
            </a:r>
            <a:r>
              <a:rPr lang="en-US" altLang="en-US"/>
              <a:t> </a:t>
            </a:r>
            <a:r>
              <a:rPr lang="en-IN" altLang="en-US"/>
              <a:t>⨝</a:t>
            </a:r>
            <a:r>
              <a:rPr lang="en-US" altLang="en-US" i="1"/>
              <a:t> </a:t>
            </a:r>
            <a:r>
              <a:rPr lang="en-US" altLang="en-US" baseline="-25000">
                <a:sym typeface="Symbol" panose="05050102010706020507" pitchFamily="18" charset="2"/>
              </a:rPr>
              <a:t></a:t>
            </a:r>
            <a:r>
              <a:rPr lang="en-US" altLang="en-US"/>
              <a:t> E</a:t>
            </a:r>
            <a:r>
              <a:rPr lang="en-US" altLang="en-US" baseline="-25000"/>
              <a:t>2</a:t>
            </a:r>
            <a:endParaRPr lang="en-US" altLang="en-US" baseline="-25000">
              <a:sym typeface="Symbol" panose="05050102010706020507" pitchFamily="18" charset="2"/>
            </a:endParaRPr>
          </a:p>
          <a:p>
            <a:pPr marL="600075" lvl="1" indent="-257175">
              <a:buFont typeface="Monotype Sorts" pitchFamily="-65" charset="2"/>
              <a:buAutoNum type="alphaLcPeriod"/>
            </a:pPr>
            <a:r>
              <a:rPr lang="en-US" altLang="en-US">
                <a:sym typeface="Symbol" panose="05050102010706020507" pitchFamily="18" charset="2"/>
              </a:rPr>
              <a:t> </a:t>
            </a:r>
            <a:r>
              <a:rPr lang="el-GR"/>
              <a:t>σ</a:t>
            </a:r>
            <a:r>
              <a:rPr lang="en-US" altLang="en-US" baseline="-25000">
                <a:sym typeface="Symbol" panose="05050102010706020507" pitchFamily="18" charset="2"/>
              </a:rPr>
              <a:t> </a:t>
            </a:r>
            <a:r>
              <a:rPr lang="en-US" altLang="en-US" baseline="-46000">
                <a:sym typeface="Greek Symbols" pitchFamily="18" charset="2"/>
              </a:rPr>
              <a:t>1 </a:t>
            </a:r>
            <a:r>
              <a:rPr lang="en-US" altLang="en-US"/>
              <a:t>(E</a:t>
            </a:r>
            <a:r>
              <a:rPr lang="en-US" altLang="en-US" baseline="-25000"/>
              <a:t>1</a:t>
            </a:r>
            <a:r>
              <a:rPr lang="en-US" altLang="en-US"/>
              <a:t> </a:t>
            </a:r>
            <a:r>
              <a:rPr lang="en-IN" altLang="en-US"/>
              <a:t>⨝</a:t>
            </a:r>
            <a:r>
              <a:rPr lang="en-US" altLang="en-US" baseline="-25000">
                <a:sym typeface="Symbol" panose="05050102010706020507" pitchFamily="18" charset="2"/>
              </a:rPr>
              <a:t></a:t>
            </a:r>
            <a:r>
              <a:rPr lang="en-US" altLang="en-US" baseline="-46000">
                <a:sym typeface="Greek Symbols" pitchFamily="18" charset="2"/>
              </a:rPr>
              <a:t>2</a:t>
            </a:r>
            <a:r>
              <a:rPr lang="en-US" altLang="en-US"/>
              <a:t> E</a:t>
            </a:r>
            <a:r>
              <a:rPr lang="en-US" altLang="en-US" baseline="-25000"/>
              <a:t>2</a:t>
            </a:r>
            <a:r>
              <a:rPr lang="en-US" altLang="en-US"/>
              <a:t>)</a:t>
            </a:r>
            <a:r>
              <a:rPr lang="en-US" altLang="en-US" baseline="-25000"/>
              <a:t>     </a:t>
            </a:r>
            <a:r>
              <a:rPr lang="en-IN"/>
              <a:t>≡    </a:t>
            </a:r>
            <a:r>
              <a:rPr lang="en-US" altLang="en-US"/>
              <a:t>E</a:t>
            </a:r>
            <a:r>
              <a:rPr lang="en-US" altLang="en-US" baseline="-25000"/>
              <a:t>1</a:t>
            </a:r>
            <a:r>
              <a:rPr lang="en-US" altLang="en-US"/>
              <a:t> </a:t>
            </a:r>
            <a:r>
              <a:rPr lang="en-IN" altLang="en-US"/>
              <a:t>⨝</a:t>
            </a:r>
            <a:r>
              <a:rPr lang="en-US" altLang="en-US" i="1"/>
              <a:t> </a:t>
            </a:r>
            <a:r>
              <a:rPr lang="en-US" altLang="en-US" baseline="-25000">
                <a:sym typeface="Symbol" panose="05050102010706020507" pitchFamily="18" charset="2"/>
              </a:rPr>
              <a:t></a:t>
            </a:r>
            <a:r>
              <a:rPr lang="en-US" altLang="en-US" baseline="-46000">
                <a:sym typeface="Greek Symbols" pitchFamily="18" charset="2"/>
              </a:rPr>
              <a:t>1</a:t>
            </a:r>
            <a:r>
              <a:rPr lang="en-IN" baseline="-25000"/>
              <a:t>∧</a:t>
            </a:r>
            <a:r>
              <a:rPr lang="en-US" altLang="en-US" baseline="-25000">
                <a:sym typeface="Symbol" panose="05050102010706020507" pitchFamily="18" charset="2"/>
              </a:rPr>
              <a:t></a:t>
            </a:r>
            <a:r>
              <a:rPr lang="en-US" altLang="en-US" baseline="-46000">
                <a:sym typeface="Greek Symbols" pitchFamily="18" charset="2"/>
              </a:rPr>
              <a:t>2</a:t>
            </a:r>
            <a:r>
              <a:rPr lang="en-US" altLang="en-US"/>
              <a:t> E</a:t>
            </a:r>
            <a:r>
              <a:rPr lang="en-US" altLang="en-US" baseline="-25000"/>
              <a:t>2</a:t>
            </a:r>
            <a:endParaRPr lang="en-US" altLang="en-US">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8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0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40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a:extLst>
              <a:ext uri="{FF2B5EF4-FFF2-40B4-BE49-F238E27FC236}">
                <a16:creationId xmlns:a16="http://schemas.microsoft.com/office/drawing/2014/main" id="{8091ABB1-6B13-4524-B9B6-6B007212FB7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59427" name="Rectangle 3">
            <a:extLst>
              <a:ext uri="{FF2B5EF4-FFF2-40B4-BE49-F238E27FC236}">
                <a16:creationId xmlns:a16="http://schemas.microsoft.com/office/drawing/2014/main" id="{96C4720A-18C3-455E-B064-C93B8601E27B}"/>
              </a:ext>
            </a:extLst>
          </p:cNvPr>
          <p:cNvSpPr>
            <a:spLocks noGrp="1" noChangeArrowheads="1"/>
          </p:cNvSpPr>
          <p:nvPr>
            <p:ph idx="1"/>
          </p:nvPr>
        </p:nvSpPr>
        <p:spPr>
          <a:xfrm>
            <a:off x="1662764" y="826873"/>
            <a:ext cx="5601904" cy="4025979"/>
          </a:xfrm>
        </p:spPr>
        <p:txBody>
          <a:bodyPr/>
          <a:lstStyle/>
          <a:p>
            <a:pPr marL="0" indent="0">
              <a:buNone/>
              <a:tabLst>
                <a:tab pos="2532460" algn="ctr"/>
              </a:tabLst>
            </a:pPr>
            <a:r>
              <a:rPr lang="en-US" altLang="en-US"/>
              <a:t>5.  Theta-join operations (and natural joins) are commutative.</a:t>
            </a:r>
            <a:br>
              <a:rPr lang="en-US" altLang="en-US"/>
            </a:br>
            <a:br>
              <a:rPr lang="en-US" altLang="en-US"/>
            </a:br>
            <a:r>
              <a:rPr lang="en-US" altLang="en-US"/>
              <a:t>	          </a:t>
            </a:r>
            <a:r>
              <a:rPr lang="en-US" altLang="en-US" i="1"/>
              <a:t>E</a:t>
            </a:r>
            <a:r>
              <a:rPr lang="en-US" altLang="en-US" baseline="-25000"/>
              <a:t>1</a:t>
            </a:r>
            <a:r>
              <a:rPr lang="en-IN" altLang="en-US"/>
              <a:t> ⨝</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t>≡    </a:t>
            </a:r>
            <a:r>
              <a:rPr lang="en-US" altLang="en-US" i="1"/>
              <a:t>E</a:t>
            </a:r>
            <a:r>
              <a:rPr lang="en-US" altLang="en-US" baseline="-25000"/>
              <a:t>2</a:t>
            </a:r>
            <a:r>
              <a:rPr lang="en-IN" altLang="en-US"/>
              <a:t> ⨝</a:t>
            </a:r>
            <a:r>
              <a:rPr lang="en-US" altLang="en-US"/>
              <a:t> </a:t>
            </a:r>
            <a:r>
              <a:rPr lang="en-US" altLang="en-US" i="1"/>
              <a:t>E</a:t>
            </a:r>
            <a:r>
              <a:rPr lang="en-US" altLang="en-US" baseline="-25000"/>
              <a:t>1</a:t>
            </a:r>
            <a:br>
              <a:rPr lang="en-US" altLang="en-US"/>
            </a:br>
            <a:endParaRPr lang="en-US" altLang="en-US" baseline="-25000">
              <a:sym typeface="Greek Symbols" pitchFamily="18" charset="2"/>
            </a:endParaRPr>
          </a:p>
          <a:p>
            <a:pPr>
              <a:buNone/>
              <a:tabLst>
                <a:tab pos="2532460" algn="ctr"/>
              </a:tabLst>
            </a:pPr>
            <a:r>
              <a:rPr lang="en-US" altLang="en-US">
                <a:sym typeface="Greek Symbols" pitchFamily="18" charset="2"/>
              </a:rPr>
              <a:t>6.	(a) Natural join operations are associative:</a:t>
            </a:r>
          </a:p>
          <a:p>
            <a:pPr>
              <a:buNone/>
              <a:tabLst>
                <a:tab pos="2532460" algn="ctr"/>
              </a:tabLst>
            </a:pPr>
            <a:r>
              <a:rPr lang="en-US" altLang="en-US">
                <a:sym typeface="Greek Symbols" pitchFamily="18" charset="2"/>
              </a:rPr>
              <a:t>	                </a:t>
            </a:r>
            <a:r>
              <a:rPr lang="en-US" altLang="en-US"/>
              <a:t> </a:t>
            </a:r>
            <a:r>
              <a:rPr lang="en-US" altLang="en-US">
                <a:sym typeface="Greek Symbols" pitchFamily="18" charset="2"/>
              </a:rPr>
              <a:t>(</a:t>
            </a:r>
            <a:r>
              <a:rPr lang="en-US" altLang="en-US" i="1"/>
              <a:t>E</a:t>
            </a:r>
            <a:r>
              <a:rPr lang="en-US" altLang="en-US" baseline="-25000"/>
              <a:t>1</a:t>
            </a:r>
            <a:r>
              <a:rPr lang="en-IN" altLang="en-US"/>
              <a:t> ⨝</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ltLang="en-US"/>
              <a:t>⨝</a:t>
            </a:r>
            <a:r>
              <a:rPr lang="en-US" altLang="en-US" baseline="-25000">
                <a:sym typeface="Symbol" panose="05050102010706020507" pitchFamily="18" charset="2"/>
              </a:rPr>
              <a:t> </a:t>
            </a:r>
            <a:r>
              <a:rPr lang="en-US" altLang="en-US" baseline="-46000">
                <a:sym typeface="Greek Symbols" pitchFamily="18" charset="2"/>
              </a:rPr>
              <a:t> </a:t>
            </a:r>
            <a:r>
              <a:rPr lang="en-US" altLang="en-US" i="1"/>
              <a:t>E</a:t>
            </a:r>
            <a:r>
              <a:rPr lang="en-US" altLang="en-US" i="1" baseline="-25000"/>
              <a:t>3</a:t>
            </a:r>
            <a:r>
              <a:rPr lang="en-US" altLang="en-US" i="1"/>
              <a:t>     </a:t>
            </a:r>
            <a:r>
              <a:rPr lang="en-IN"/>
              <a:t>≡     </a:t>
            </a:r>
            <a:r>
              <a:rPr lang="en-US" altLang="en-US" i="1"/>
              <a:t>E</a:t>
            </a:r>
            <a:r>
              <a:rPr lang="en-US" altLang="en-US" baseline="-25000"/>
              <a:t>1</a:t>
            </a:r>
            <a:r>
              <a:rPr lang="en-IN" altLang="en-US"/>
              <a:t> ⨝</a:t>
            </a:r>
            <a:r>
              <a:rPr lang="en-US" altLang="en-US"/>
              <a:t> (</a:t>
            </a:r>
            <a:r>
              <a:rPr lang="en-US" altLang="en-US" i="1"/>
              <a:t>E</a:t>
            </a:r>
            <a:r>
              <a:rPr lang="en-US" altLang="en-US" baseline="-25000"/>
              <a:t>2</a:t>
            </a:r>
            <a:r>
              <a:rPr lang="en-IN" altLang="en-US"/>
              <a:t> ⨝</a:t>
            </a:r>
            <a:r>
              <a:rPr lang="en-US" altLang="en-US" i="1"/>
              <a:t> E</a:t>
            </a:r>
            <a:r>
              <a:rPr lang="en-US" altLang="en-US" baseline="-25000"/>
              <a:t>3</a:t>
            </a:r>
            <a:r>
              <a:rPr lang="en-US" altLang="en-US"/>
              <a:t>)</a:t>
            </a:r>
            <a:br>
              <a:rPr lang="en-US" altLang="en-US"/>
            </a:br>
            <a:br>
              <a:rPr lang="en-US" altLang="en-US"/>
            </a:br>
            <a:r>
              <a:rPr lang="en-US" altLang="en-US"/>
              <a:t>(b) Theta joins are associative in the following manner:</a:t>
            </a:r>
            <a:br>
              <a:rPr lang="en-US" altLang="en-US"/>
            </a:br>
            <a:br>
              <a:rPr lang="en-US" altLang="en-US"/>
            </a:br>
            <a:r>
              <a:rPr lang="en-US" altLang="en-US"/>
              <a:t>	       </a:t>
            </a:r>
            <a:r>
              <a:rPr lang="en-US" altLang="en-US">
                <a:sym typeface="Greek Symbols" pitchFamily="18" charset="2"/>
              </a:rPr>
              <a:t>(</a:t>
            </a:r>
            <a:r>
              <a:rPr lang="en-US" altLang="en-US" i="1"/>
              <a:t>E</a:t>
            </a:r>
            <a:r>
              <a:rPr lang="en-US" altLang="en-US" baseline="-25000"/>
              <a:t>1</a:t>
            </a:r>
            <a:r>
              <a:rPr lang="en-IN" altLang="en-US"/>
              <a:t> ⨝</a:t>
            </a:r>
            <a:r>
              <a:rPr lang="en-US" altLang="en-US" i="1"/>
              <a:t> </a:t>
            </a:r>
            <a:r>
              <a:rPr lang="en-US" altLang="en-US" baseline="-25000">
                <a:sym typeface="Symbol" panose="05050102010706020507" pitchFamily="18" charset="2"/>
              </a:rPr>
              <a:t></a:t>
            </a:r>
            <a:r>
              <a:rPr lang="en-US" altLang="en-US" baseline="-46000">
                <a:sym typeface="Greek Symbols" pitchFamily="18" charset="2"/>
              </a:rPr>
              <a:t>1</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ltLang="en-US"/>
              <a:t>⨝</a:t>
            </a:r>
            <a:r>
              <a:rPr lang="en-US" altLang="en-US" baseline="-25000">
                <a:sym typeface="Symbol" panose="05050102010706020507" pitchFamily="18" charset="2"/>
              </a:rPr>
              <a:t> </a:t>
            </a:r>
            <a:r>
              <a:rPr lang="en-US" altLang="en-US" baseline="-46000">
                <a:sym typeface="Greek Symbols" pitchFamily="18" charset="2"/>
              </a:rPr>
              <a:t>2 </a:t>
            </a:r>
            <a:r>
              <a:rPr lang="en-US" altLang="en-US" baseline="-25000">
                <a:sym typeface="Symbol" panose="05050102010706020507" pitchFamily="18" charset="2"/>
              </a:rPr>
              <a:t> </a:t>
            </a:r>
            <a:r>
              <a:rPr lang="en-US" altLang="en-US" baseline="-46000">
                <a:sym typeface="Greek Symbols" pitchFamily="18" charset="2"/>
              </a:rPr>
              <a:t>3 </a:t>
            </a:r>
            <a:r>
              <a:rPr lang="en-US" altLang="en-US" i="1"/>
              <a:t>E</a:t>
            </a:r>
            <a:r>
              <a:rPr lang="en-US" altLang="en-US" i="1" baseline="-25000"/>
              <a:t>3</a:t>
            </a:r>
            <a:r>
              <a:rPr lang="en-US" altLang="en-US" i="1"/>
              <a:t>    </a:t>
            </a:r>
            <a:r>
              <a:rPr lang="en-IN"/>
              <a:t>≡    </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baseline="-46000">
                <a:sym typeface="Greek Symbols" pitchFamily="18" charset="2"/>
              </a:rPr>
              <a:t>1 </a:t>
            </a:r>
            <a:r>
              <a:rPr lang="en-US" altLang="en-US" baseline="-25000">
                <a:sym typeface="Symbol" panose="05050102010706020507" pitchFamily="18" charset="2"/>
              </a:rPr>
              <a:t> </a:t>
            </a:r>
            <a:r>
              <a:rPr lang="en-US" altLang="en-US" baseline="-46000">
                <a:sym typeface="Greek Symbols" pitchFamily="18" charset="2"/>
              </a:rPr>
              <a:t>3</a:t>
            </a:r>
            <a:r>
              <a:rPr lang="en-US" altLang="en-US"/>
              <a:t> (</a:t>
            </a:r>
            <a:r>
              <a:rPr lang="en-US" altLang="en-US" i="1"/>
              <a:t>E</a:t>
            </a:r>
            <a:r>
              <a:rPr lang="en-US" altLang="en-US" baseline="-25000"/>
              <a:t>2</a:t>
            </a:r>
            <a:r>
              <a:rPr lang="en-IN" altLang="en-US"/>
              <a:t> ⨝</a:t>
            </a:r>
            <a:r>
              <a:rPr lang="en-US" altLang="en-US" baseline="-25000">
                <a:sym typeface="Symbol" panose="05050102010706020507" pitchFamily="18" charset="2"/>
              </a:rPr>
              <a:t> </a:t>
            </a:r>
            <a:r>
              <a:rPr lang="en-US" altLang="en-US" baseline="-46000">
                <a:sym typeface="Greek Symbols" pitchFamily="18" charset="2"/>
              </a:rPr>
              <a:t>2</a:t>
            </a:r>
            <a:r>
              <a:rPr lang="en-US" altLang="en-US" i="1"/>
              <a:t> E</a:t>
            </a:r>
            <a:r>
              <a:rPr lang="en-US" altLang="en-US" baseline="-25000"/>
              <a:t>3</a:t>
            </a:r>
            <a:r>
              <a:rPr lang="en-US" altLang="en-US"/>
              <a:t>)</a:t>
            </a:r>
            <a:br>
              <a:rPr lang="en-US" altLang="en-US"/>
            </a:br>
            <a:r>
              <a:rPr lang="en-US" altLang="en-US"/>
              <a:t>     </a:t>
            </a:r>
            <a:br>
              <a:rPr lang="en-US" altLang="en-US"/>
            </a:br>
            <a:r>
              <a:rPr lang="en-US" altLang="en-US"/>
              <a:t>     where </a:t>
            </a:r>
            <a:r>
              <a:rPr lang="en-US" altLang="en-US">
                <a:sym typeface="Symbol" panose="05050102010706020507" pitchFamily="18" charset="2"/>
              </a:rPr>
              <a:t></a:t>
            </a:r>
            <a:r>
              <a:rPr lang="en-US" altLang="en-US" i="1" baseline="-25000">
                <a:sym typeface="Greek Symbols" pitchFamily="18" charset="2"/>
              </a:rPr>
              <a:t>2</a:t>
            </a:r>
            <a:r>
              <a:rPr lang="en-US" altLang="en-US" i="1">
                <a:sym typeface="Greek Symbols" pitchFamily="18" charset="2"/>
              </a:rPr>
              <a:t> </a:t>
            </a:r>
            <a:r>
              <a:rPr lang="en-US" altLang="en-US">
                <a:sym typeface="Greek Symbols" pitchFamily="18" charset="2"/>
              </a:rPr>
              <a:t>involves attributes from only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and </a:t>
            </a:r>
            <a:r>
              <a:rPr lang="en-US" altLang="en-US" i="1">
                <a:sym typeface="Greek Symbols" pitchFamily="18" charset="2"/>
              </a:rPr>
              <a:t>E</a:t>
            </a:r>
            <a:r>
              <a:rPr lang="en-US" altLang="en-US" i="1" baseline="-25000">
                <a:sym typeface="Greek Symbols" pitchFamily="18" charset="2"/>
              </a:rPr>
              <a:t>3</a:t>
            </a:r>
            <a:r>
              <a:rPr lang="en-US" altLang="en-US" i="1">
                <a:sym typeface="Greek Symbols" pitchFamily="18" charset="2"/>
              </a:rPr>
              <a:t>.</a:t>
            </a:r>
          </a:p>
        </p:txBody>
      </p:sp>
      <p:sp>
        <p:nvSpPr>
          <p:cNvPr id="4" name="Object 3">
            <a:extLst>
              <a:ext uri="{FF2B5EF4-FFF2-40B4-BE49-F238E27FC236}">
                <a16:creationId xmlns:a16="http://schemas.microsoft.com/office/drawing/2014/main" id="{84B99422-6334-4E45-9086-F1F2684CA3D1}"/>
              </a:ext>
            </a:extLst>
          </p:cNvPr>
          <p:cNvSpPr txBox="1"/>
          <p:nvPr/>
        </p:nvSpPr>
        <p:spPr bwMode="auto">
          <a:xfrm>
            <a:off x="2378709" y="3891490"/>
            <a:ext cx="2094310" cy="342900"/>
          </a:xfrm>
          <a:prstGeom prst="rect">
            <a:avLst/>
          </a:prstGeom>
          <a:noFill/>
          <a:ln>
            <a:noFill/>
          </a:ln>
          <a:effectLst/>
        </p:spPr>
        <p:txBody>
          <a:bodyPr>
            <a:norm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13BE5181-BC0D-4E3C-B803-BDBB6753C8E0}"/>
              </a:ext>
            </a:extLst>
          </p:cNvPr>
          <p:cNvSpPr>
            <a:spLocks noGrp="1" noChangeArrowheads="1"/>
          </p:cNvSpPr>
          <p:nvPr>
            <p:ph type="title"/>
          </p:nvPr>
        </p:nvSpPr>
        <p:spPr>
          <a:xfrm>
            <a:off x="1868091" y="41672"/>
            <a:ext cx="6057900" cy="457200"/>
          </a:xfrm>
        </p:spPr>
        <p:txBody>
          <a:bodyPr/>
          <a:lstStyle/>
          <a:p>
            <a:pPr>
              <a:defRPr/>
            </a:pPr>
            <a:r>
              <a:rPr lang="en-US" altLang="en-US">
                <a:effectLst>
                  <a:outerShdw blurRad="38100" dist="38100" dir="2700000" algn="tl">
                    <a:srgbClr val="C0C0C0"/>
                  </a:outerShdw>
                </a:effectLst>
              </a:rPr>
              <a:t>Pictorial Depiction of Equivalence Rules</a:t>
            </a:r>
          </a:p>
        </p:txBody>
      </p:sp>
      <p:pic>
        <p:nvPicPr>
          <p:cNvPr id="3" name="Graphic 2">
            <a:extLst>
              <a:ext uri="{FF2B5EF4-FFF2-40B4-BE49-F238E27FC236}">
                <a16:creationId xmlns:a16="http://schemas.microsoft.com/office/drawing/2014/main" id="{BBF349FB-4CB9-462F-A282-31330CD9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471" y="799484"/>
            <a:ext cx="5188382" cy="384985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a:extLst>
              <a:ext uri="{FF2B5EF4-FFF2-40B4-BE49-F238E27FC236}">
                <a16:creationId xmlns:a16="http://schemas.microsoft.com/office/drawing/2014/main" id="{6B49CD74-8487-4512-88D7-665692A992D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25603" name="Rectangle 3">
            <a:extLst>
              <a:ext uri="{FF2B5EF4-FFF2-40B4-BE49-F238E27FC236}">
                <a16:creationId xmlns:a16="http://schemas.microsoft.com/office/drawing/2014/main" id="{D1631F66-0C00-49F9-97DF-D953852A7E86}"/>
              </a:ext>
            </a:extLst>
          </p:cNvPr>
          <p:cNvSpPr>
            <a:spLocks noGrp="1" noChangeArrowheads="1"/>
          </p:cNvSpPr>
          <p:nvPr>
            <p:ph idx="1"/>
          </p:nvPr>
        </p:nvSpPr>
        <p:spPr>
          <a:xfrm>
            <a:off x="1648327" y="826873"/>
            <a:ext cx="5775158" cy="4025979"/>
          </a:xfrm>
        </p:spPr>
        <p:txBody>
          <a:bodyPr/>
          <a:lstStyle/>
          <a:p>
            <a:pPr>
              <a:buNone/>
            </a:pPr>
            <a:r>
              <a:rPr lang="en-US" altLang="en-US"/>
              <a:t>7.	The selection operation distributes over the theta join operation under the following two conditions:</a:t>
            </a:r>
            <a:br>
              <a:rPr lang="en-US" altLang="en-US"/>
            </a:br>
            <a:r>
              <a:rPr lang="en-US" altLang="en-US"/>
              <a:t>(a)  When all the attributes in </a:t>
            </a:r>
            <a:r>
              <a:rPr lang="en-US" altLang="en-US">
                <a:sym typeface="Symbol" panose="05050102010706020507" pitchFamily="18" charset="2"/>
              </a:rPr>
              <a:t></a:t>
            </a:r>
            <a:r>
              <a:rPr lang="en-US" altLang="en-US" baseline="-25000">
                <a:sym typeface="Greek Symbols" pitchFamily="18" charset="2"/>
              </a:rPr>
              <a:t>0 </a:t>
            </a:r>
            <a:r>
              <a:rPr lang="en-US" altLang="en-US">
                <a:sym typeface="Greek Symbols" pitchFamily="18" charset="2"/>
              </a:rPr>
              <a:t> involve only the attributes of one </a:t>
            </a:r>
            <a:br>
              <a:rPr lang="en-US" altLang="en-US">
                <a:sym typeface="Greek Symbols" pitchFamily="18" charset="2"/>
              </a:rPr>
            </a:br>
            <a:r>
              <a:rPr lang="en-US" altLang="en-US">
                <a:sym typeface="Greek Symbols" pitchFamily="18" charset="2"/>
              </a:rPr>
              <a:t>       of the expressions (</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being joined.</a:t>
            </a:r>
            <a:br>
              <a:rPr lang="en-US" altLang="en-US">
                <a:sym typeface="Greek Symbols" pitchFamily="18" charset="2"/>
              </a:rPr>
            </a:br>
            <a:br>
              <a:rPr lang="en-US" altLang="en-US">
                <a:sym typeface="Greek Symbols" pitchFamily="18" charset="2"/>
              </a:rPr>
            </a:br>
            <a:r>
              <a:rPr lang="en-US" altLang="en-US">
                <a:sym typeface="Greek Symbols" pitchFamily="18" charset="2"/>
              </a:rPr>
              <a:t>                </a:t>
            </a:r>
            <a:r>
              <a:rPr lang="en-US" altLang="en-US">
                <a:sym typeface="Symbol" panose="05050102010706020507" pitchFamily="18" charset="2"/>
              </a:rPr>
              <a:t></a:t>
            </a:r>
            <a:r>
              <a:rPr lang="en-US" altLang="en-US" baseline="-25000">
                <a:sym typeface="Symbol" panose="05050102010706020507" pitchFamily="18" charset="2"/>
              </a:rPr>
              <a:t></a:t>
            </a:r>
            <a:r>
              <a:rPr lang="en-US" altLang="en-US" baseline="-46000">
                <a:sym typeface="Greek Symbols" pitchFamily="18" charset="2"/>
              </a:rPr>
              <a:t>0 </a:t>
            </a:r>
            <a:r>
              <a:rPr lang="en-US" altLang="en-US">
                <a:sym typeface="Symbol" panose="05050102010706020507" pitchFamily="18" charset="2"/>
              </a:rPr>
              <a:t>E</a:t>
            </a:r>
            <a:r>
              <a:rPr lang="en-US" altLang="en-US" baseline="-25000">
                <a:sym typeface="Symbol" panose="05050102010706020507" pitchFamily="18" charset="2"/>
              </a:rPr>
              <a:t>1 </a:t>
            </a:r>
            <a:r>
              <a:rPr lang="en-IN" altLang="en-US"/>
              <a:t>⨝</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a:t>
            </a:r>
            <a:r>
              <a:rPr lang="en-IN"/>
              <a:t>≡    </a:t>
            </a: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0</a:t>
            </a:r>
            <a:r>
              <a:rPr lang="en-US" altLang="en-US">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t>
            </a:r>
            <a:r>
              <a:rPr lang="en-IN" altLang="en-US"/>
              <a:t>⨝</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Greek Symbols" pitchFamily="18" charset="2"/>
              </a:rPr>
              <a:t> </a:t>
            </a:r>
            <a:br>
              <a:rPr lang="en-US" altLang="en-US">
                <a:sym typeface="Greek Symbols" pitchFamily="18" charset="2"/>
              </a:rPr>
            </a:br>
            <a:endParaRPr lang="en-US" altLang="en-US">
              <a:sym typeface="Greek Symbols" pitchFamily="18" charset="2"/>
            </a:endParaRPr>
          </a:p>
          <a:p>
            <a:pPr>
              <a:buFont typeface="Monotype Sorts" pitchFamily="-65" charset="2"/>
              <a:buNone/>
            </a:pPr>
            <a:r>
              <a:rPr lang="en-US" altLang="en-US">
                <a:sym typeface="Greek Symbols" pitchFamily="18" charset="2"/>
              </a:rPr>
              <a:t>	(b) When </a:t>
            </a:r>
            <a:r>
              <a:rPr lang="en-US" altLang="en-US">
                <a:sym typeface="Symbol" panose="05050102010706020507" pitchFamily="18" charset="2"/>
              </a:rPr>
              <a:t></a:t>
            </a:r>
            <a:r>
              <a:rPr lang="en-US" altLang="en-US" baseline="-25000">
                <a:sym typeface="Greek Symbols" pitchFamily="18" charset="2"/>
              </a:rPr>
              <a:t>1 </a:t>
            </a:r>
            <a:r>
              <a:rPr lang="en-US" altLang="en-US">
                <a:sym typeface="Greek Symbols" pitchFamily="18" charset="2"/>
              </a:rPr>
              <a:t>involves only the attributes of </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and</a:t>
            </a:r>
            <a:r>
              <a:rPr lang="en-US" altLang="en-US" i="1">
                <a:sym typeface="Greek Symbols" pitchFamily="18" charset="2"/>
              </a:rPr>
              <a:t> </a:t>
            </a:r>
            <a:r>
              <a:rPr lang="en-US" altLang="en-US">
                <a:sym typeface="Symbol" panose="05050102010706020507" pitchFamily="18" charset="2"/>
              </a:rPr>
              <a:t></a:t>
            </a:r>
            <a:r>
              <a:rPr lang="en-US" altLang="en-US" baseline="-25000">
                <a:sym typeface="Greek Symbols" pitchFamily="18" charset="2"/>
              </a:rPr>
              <a:t>2 </a:t>
            </a:r>
            <a:r>
              <a:rPr lang="en-US" altLang="en-US">
                <a:sym typeface="Greek Symbols" pitchFamily="18" charset="2"/>
              </a:rPr>
              <a:t> involves  </a:t>
            </a:r>
            <a:br>
              <a:rPr lang="en-US" altLang="en-US">
                <a:sym typeface="Greek Symbols" pitchFamily="18" charset="2"/>
              </a:rPr>
            </a:br>
            <a:r>
              <a:rPr lang="en-US" altLang="en-US">
                <a:sym typeface="Greek Symbols" pitchFamily="18" charset="2"/>
              </a:rPr>
              <a:t>      only the attributes of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p>
          <a:p>
            <a:pPr>
              <a:buNone/>
            </a:pP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1</a:t>
            </a:r>
            <a:r>
              <a:rPr lang="en-US" altLang="en-US" baseline="-25000">
                <a:sym typeface="Symbol" panose="05050102010706020507" pitchFamily="18" charset="2"/>
              </a:rPr>
              <a:t> </a:t>
            </a:r>
            <a:r>
              <a:rPr lang="en-US" altLang="en-US" baseline="-25000">
                <a:sym typeface="Greek Symbols" pitchFamily="18" charset="2"/>
              </a:rPr>
              <a:t> </a:t>
            </a:r>
            <a:r>
              <a:rPr lang="en-US" altLang="en-US" baseline="-25000">
                <a:sym typeface="Symbol" panose="05050102010706020507" pitchFamily="18" charset="2"/>
              </a:rPr>
              <a:t></a:t>
            </a:r>
            <a:r>
              <a:rPr lang="en-US" altLang="en-US" baseline="-46000">
                <a:sym typeface="Greek Symbols" pitchFamily="18" charset="2"/>
              </a:rPr>
              <a:t>2</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t>
            </a:r>
            <a:r>
              <a:rPr lang="en-IN" altLang="en-US"/>
              <a:t>⨝</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a:t>
            </a:r>
            <a:r>
              <a:rPr lang="en-IN"/>
              <a:t>≡</a:t>
            </a: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1</a:t>
            </a:r>
            <a:r>
              <a:rPr lang="en-US" altLang="en-US">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a:t>
            </a:r>
            <a:r>
              <a:rPr lang="en-IN" altLang="en-US"/>
              <a:t> ⨝</a:t>
            </a:r>
            <a:r>
              <a:rPr lang="en-US" altLang="en-US" baseline="-25000">
                <a:sym typeface="Symbol" panose="05050102010706020507" pitchFamily="18" charset="2"/>
              </a:rPr>
              <a:t></a:t>
            </a: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2</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B646A50B-011F-454A-8351-8C638211E95B}"/>
              </a:ext>
            </a:extLst>
          </p:cNvPr>
          <p:cNvSpPr>
            <a:spLocks noGrp="1" noChangeArrowheads="1"/>
          </p:cNvSpPr>
          <p:nvPr>
            <p:ph idx="1"/>
          </p:nvPr>
        </p:nvSpPr>
        <p:spPr>
          <a:xfrm>
            <a:off x="1655545" y="826873"/>
            <a:ext cx="5818472" cy="4025979"/>
          </a:xfrm>
        </p:spPr>
        <p:txBody>
          <a:bodyPr/>
          <a:lstStyle/>
          <a:p>
            <a:pPr>
              <a:buNone/>
              <a:tabLst>
                <a:tab pos="2315766" algn="ctr"/>
              </a:tabLst>
            </a:pPr>
            <a:r>
              <a:rPr lang="en-US" altLang="en-US"/>
              <a:t>8.	The projection operation distributes over the theta join operation as follows:</a:t>
            </a:r>
          </a:p>
          <a:p>
            <a:pPr>
              <a:buNone/>
              <a:tabLst>
                <a:tab pos="2315766" algn="ctr"/>
              </a:tabLst>
            </a:pPr>
            <a:r>
              <a:rPr lang="en-US" altLang="en-US"/>
              <a:t>	(a) if </a:t>
            </a:r>
            <a:r>
              <a:rPr kumimoji="0" lang="en-US" altLang="en-US">
                <a:solidFill>
                  <a:srgbClr val="000000"/>
                </a:solidFill>
                <a:sym typeface="Symbol" panose="05050102010706020507" pitchFamily="18" charset="2"/>
              </a:rPr>
              <a:t></a:t>
            </a:r>
            <a:r>
              <a:rPr lang="en-US" altLang="en-US">
                <a:sym typeface="Greek Symbols" pitchFamily="18" charset="2"/>
              </a:rPr>
              <a:t> involves only attributes from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a:t>
            </a:r>
            <a:br>
              <a:rPr lang="en-US" altLang="en-US">
                <a:sym typeface="Symbol" panose="05050102010706020507" pitchFamily="18" charset="2"/>
              </a:rPr>
            </a:br>
            <a:r>
              <a:rPr lang="en-IN" altLang="en-US">
                <a:sym typeface="Symbol" panose="05050102010706020507" pitchFamily="18" charset="2"/>
              </a:rPr>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2</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2</a:t>
            </a:r>
            <a:r>
              <a:rPr lang="en-IN"/>
              <a:t>(</a:t>
            </a:r>
            <a:r>
              <a:rPr lang="en-US" altLang="en-US" i="1"/>
              <a:t>E</a:t>
            </a:r>
            <a:r>
              <a:rPr lang="en-US" altLang="en-US" i="1" baseline="-25000"/>
              <a:t>2</a:t>
            </a:r>
            <a:r>
              <a:rPr lang="en-IN" altLang="en-US"/>
              <a:t>)</a:t>
            </a:r>
            <a:r>
              <a:rPr lang="en-US" altLang="en-US"/>
              <a:t> </a:t>
            </a:r>
            <a:r>
              <a:rPr lang="en-US" altLang="en-US">
                <a:sym typeface="Symbol" panose="05050102010706020507" pitchFamily="18" charset="2"/>
              </a:rPr>
              <a:t>	</a:t>
            </a:r>
          </a:p>
          <a:p>
            <a:pPr>
              <a:buNone/>
              <a:tabLst>
                <a:tab pos="2315766" algn="ctr"/>
              </a:tabLst>
            </a:pPr>
            <a:r>
              <a:rPr lang="en-US" altLang="en-US">
                <a:sym typeface="Symbol" panose="05050102010706020507" pitchFamily="18" charset="2"/>
              </a:rPr>
              <a:t>	(b) In general, consider a join </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sym typeface="Greek Symbols" pitchFamily="18" charset="2"/>
              </a:rPr>
              <a:t>. </a:t>
            </a:r>
          </a:p>
          <a:p>
            <a:pPr lvl="1">
              <a:tabLst>
                <a:tab pos="2315766" algn="ctr"/>
              </a:tabLst>
            </a:pPr>
            <a:r>
              <a:rPr lang="en-US" altLang="en-US">
                <a:sym typeface="Greek Symbols" pitchFamily="18" charset="2"/>
              </a:rPr>
              <a:t> Let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and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 be sets of attributes from </a:t>
            </a:r>
            <a:r>
              <a:rPr lang="en-US" altLang="en-US" i="1">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and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respectively.  </a:t>
            </a:r>
          </a:p>
          <a:p>
            <a:pPr lvl="1">
              <a:tabLst>
                <a:tab pos="2315766" algn="ctr"/>
              </a:tabLst>
            </a:pPr>
            <a:r>
              <a:rPr lang="en-US" altLang="en-US">
                <a:sym typeface="Greek Symbols" pitchFamily="18" charset="2"/>
              </a:rPr>
              <a:t>Let </a:t>
            </a:r>
            <a:r>
              <a:rPr lang="en-US" altLang="en-US" i="1">
                <a:sym typeface="Symbol" panose="05050102010706020507" pitchFamily="18" charset="2"/>
              </a:rPr>
              <a:t>L</a:t>
            </a:r>
            <a:r>
              <a:rPr lang="en-US" altLang="en-US" baseline="-25000">
                <a:sym typeface="Symbol" panose="05050102010706020507" pitchFamily="18" charset="2"/>
              </a:rPr>
              <a:t>3</a:t>
            </a:r>
            <a:r>
              <a:rPr lang="en-US" altLang="en-US">
                <a:sym typeface="Symbol" panose="05050102010706020507" pitchFamily="18" charset="2"/>
              </a:rPr>
              <a:t> be attributes of </a:t>
            </a:r>
            <a:r>
              <a:rPr lang="en-US" altLang="en-US" i="1">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that are involved in join condition </a:t>
            </a:r>
            <a:r>
              <a:rPr lang="en-US" altLang="en-US" i="1">
                <a:sym typeface="Greek Symbols" pitchFamily="18" charset="2"/>
              </a:rPr>
              <a:t>, </a:t>
            </a:r>
            <a:r>
              <a:rPr lang="en-US" altLang="en-US">
                <a:sym typeface="Greek Symbols" pitchFamily="18" charset="2"/>
              </a:rPr>
              <a:t>but are not in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 and</a:t>
            </a:r>
          </a:p>
          <a:p>
            <a:pPr lvl="1">
              <a:tabLst>
                <a:tab pos="2315766" algn="ctr"/>
              </a:tabLst>
            </a:pPr>
            <a:r>
              <a:rPr lang="en-US" altLang="en-US">
                <a:sym typeface="Symbol" panose="05050102010706020507" pitchFamily="18" charset="2"/>
              </a:rPr>
              <a:t> let </a:t>
            </a:r>
            <a:r>
              <a:rPr lang="en-US" altLang="en-US" i="1">
                <a:sym typeface="Greek Symbols" pitchFamily="18" charset="2"/>
              </a:rPr>
              <a:t>L</a:t>
            </a:r>
            <a:r>
              <a:rPr lang="en-US" altLang="en-US" baseline="-25000">
                <a:sym typeface="Greek Symbols" pitchFamily="18" charset="2"/>
              </a:rPr>
              <a:t>4</a:t>
            </a:r>
            <a:r>
              <a:rPr lang="en-US" altLang="en-US">
                <a:sym typeface="Greek Symbols" pitchFamily="18" charset="2"/>
              </a:rPr>
              <a:t> be attributes of </a:t>
            </a:r>
            <a:r>
              <a:rPr lang="en-US" altLang="en-US" i="1">
                <a:sym typeface="Greek Symbols" pitchFamily="18" charset="2"/>
              </a:rPr>
              <a:t>E</a:t>
            </a:r>
            <a:r>
              <a:rPr lang="en-US" altLang="en-US" baseline="-25000">
                <a:sym typeface="Greek Symbols" pitchFamily="18" charset="2"/>
              </a:rPr>
              <a:t>2 </a:t>
            </a:r>
            <a:r>
              <a:rPr lang="en-US" altLang="en-US">
                <a:sym typeface="Greek Symbols" pitchFamily="18" charset="2"/>
              </a:rPr>
              <a:t>that are involved in join condition </a:t>
            </a:r>
            <a:r>
              <a:rPr lang="en-US" altLang="en-US">
                <a:sym typeface="Symbol" panose="05050102010706020507" pitchFamily="18" charset="2"/>
              </a:rPr>
              <a:t></a:t>
            </a:r>
            <a:r>
              <a:rPr lang="en-US" altLang="en-US">
                <a:sym typeface="Greek Symbols" pitchFamily="18" charset="2"/>
              </a:rPr>
              <a:t>, but are not in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a:t>
            </a:r>
            <a:br>
              <a:rPr lang="en-US" altLang="en-US">
                <a:sym typeface="Symbol" panose="05050102010706020507" pitchFamily="18" charset="2"/>
              </a:rPr>
            </a:b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2</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2</a:t>
            </a:r>
            <a:r>
              <a:rPr lang="en-IN"/>
              <a:t>(</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3</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2</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4</a:t>
            </a:r>
            <a:r>
              <a:rPr lang="en-IN"/>
              <a:t>(</a:t>
            </a:r>
            <a:r>
              <a:rPr lang="en-US" altLang="en-US" i="1"/>
              <a:t>E</a:t>
            </a:r>
            <a:r>
              <a:rPr lang="en-US" altLang="en-US" baseline="-25000"/>
              <a:t>2</a:t>
            </a:r>
            <a:r>
              <a:rPr lang="en-IN" altLang="en-US"/>
              <a:t>))</a:t>
            </a:r>
          </a:p>
          <a:p>
            <a:pPr lvl="1">
              <a:tabLst>
                <a:tab pos="2315766" algn="ctr"/>
              </a:tabLst>
            </a:pPr>
            <a:endParaRPr lang="en-IN" altLang="en-US"/>
          </a:p>
          <a:p>
            <a:pPr marL="342900" lvl="1" indent="0">
              <a:buNone/>
              <a:tabLst>
                <a:tab pos="2315766" algn="ctr"/>
              </a:tabLst>
            </a:pPr>
            <a:r>
              <a:rPr lang="en-IN" altLang="en-US"/>
              <a:t>Similar equivalences hold for </a:t>
            </a:r>
            <a:r>
              <a:rPr lang="en-IN" altLang="en-US" err="1"/>
              <a:t>outerjoin</a:t>
            </a:r>
            <a:r>
              <a:rPr lang="en-IN" altLang="en-US"/>
              <a:t> operations: </a:t>
            </a:r>
            <a:r>
              <a:rPr lang="en-IN"/>
              <a:t>⟕, ⟖, and ⟗</a:t>
            </a:r>
            <a:r>
              <a:rPr lang="en-IN" altLang="en-US"/>
              <a:t> </a:t>
            </a:r>
            <a:endParaRPr lang="en-US" altLang="en-US">
              <a:sym typeface="Symbol" panose="05050102010706020507" pitchFamily="18" charset="2"/>
            </a:endParaRPr>
          </a:p>
        </p:txBody>
      </p:sp>
      <p:sp>
        <p:nvSpPr>
          <p:cNvPr id="361474" name="Rectangle 2">
            <a:extLst>
              <a:ext uri="{FF2B5EF4-FFF2-40B4-BE49-F238E27FC236}">
                <a16:creationId xmlns:a16="http://schemas.microsoft.com/office/drawing/2014/main" id="{CC6BF4E4-7BA6-4F5E-9757-648842B6E43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Transactions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3CF0A0C1-065D-53D9-FAEA-2CFC4CA51EE7}"/>
              </a:ext>
            </a:extLst>
          </p:cNvPr>
          <p:cNvSpPr/>
          <p:nvPr/>
        </p:nvSpPr>
        <p:spPr>
          <a:xfrm>
            <a:off x="4219967" y="597411"/>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692089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mc:AlternateContent xmlns:mc="http://schemas.openxmlformats.org/markup-compatibility/2006" xmlns:a14="http://schemas.microsoft.com/office/drawing/2010/main">
        <mc:Choice Requires="a14">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48326" y="822120"/>
                <a:ext cx="5551371" cy="3494810"/>
              </a:xfrm>
            </p:spPr>
            <p:txBody>
              <a:bodyPr/>
              <a:lstStyle/>
              <a:p>
                <a:pPr marL="0" indent="0">
                  <a:buNone/>
                  <a:tabLst>
                    <a:tab pos="1709738" algn="l"/>
                  </a:tabLst>
                </a:pPr>
                <a:r>
                  <a:rPr lang="en-US" altLang="en-US">
                    <a:solidFill>
                      <a:srgbClr val="002060"/>
                    </a:solidFill>
                  </a:rPr>
                  <a:t> 9.  </a:t>
                </a:r>
                <a:r>
                  <a:rPr lang="en-US" altLang="en-US"/>
                  <a:t>The set operations union and intersection are commutative</a:t>
                </a:r>
                <a:br>
                  <a:rPr lang="en-US" altLang="en-US"/>
                </a:b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 </a:t>
                </a:r>
                <a:br>
                  <a:rPr lang="en-US" altLang="en-US" baseline="-25000">
                    <a:sym typeface="Symbol" panose="05050102010706020507" pitchFamily="18" charset="2"/>
                  </a:rPr>
                </a:br>
                <a:r>
                  <a:rPr lang="en-US" altLang="en-US"/>
                  <a:t>               </a:t>
                </a:r>
                <a:r>
                  <a:rPr lang="en-US" altLang="en-US" i="1" err="1"/>
                  <a:t>E</a:t>
                </a:r>
                <a:r>
                  <a:rPr lang="en-US" altLang="en-US" baseline="-25000" err="1"/>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a:t>
                </a:r>
                <a:br>
                  <a:rPr lang="en-US" altLang="en-US">
                    <a:sym typeface="Symbol" panose="05050102010706020507" pitchFamily="18" charset="2"/>
                  </a:rPr>
                </a:br>
                <a:r>
                  <a:rPr lang="en-US" altLang="en-US" i="1"/>
                  <a:t>       </a:t>
                </a:r>
                <a:r>
                  <a:rPr lang="en-US" altLang="en-US"/>
                  <a:t>(set difference is not commutative).</a:t>
                </a:r>
                <a:endParaRPr lang="en-US" altLang="en-US">
                  <a:sym typeface="Symbol" panose="05050102010706020507" pitchFamily="18" charset="2"/>
                </a:endParaRPr>
              </a:p>
              <a:p>
                <a:pPr marL="0" indent="0">
                  <a:buNone/>
                  <a:tabLst>
                    <a:tab pos="1709738" algn="l"/>
                  </a:tabLst>
                </a:pPr>
                <a:r>
                  <a:rPr lang="en-US" altLang="en-US">
                    <a:solidFill>
                      <a:srgbClr val="002060"/>
                    </a:solidFill>
                    <a:sym typeface="Symbol" panose="05050102010706020507" pitchFamily="18" charset="2"/>
                  </a:rPr>
                  <a:t>10.  </a:t>
                </a:r>
                <a:r>
                  <a:rPr lang="en-US" altLang="en-US">
                    <a:sym typeface="Symbol" panose="05050102010706020507" pitchFamily="18" charset="2"/>
                  </a:rPr>
                  <a:t>Set union and intersection are associative.</a:t>
                </a:r>
                <a:br>
                  <a:rPr lang="en-US" altLang="en-US">
                    <a:sym typeface="Symbol" panose="05050102010706020507" pitchFamily="18" charset="2"/>
                  </a:rPr>
                </a:br>
                <a:r>
                  <a:rPr lang="en-US" altLang="en-US">
                    <a:sym typeface="Symbol" panose="05050102010706020507" pitchFamily="18" charset="2"/>
                  </a:rPr>
                  <a:t>           </a:t>
                </a: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3    </a:t>
                </a:r>
                <a:r>
                  <a:rPr lang="en-IN"/>
                  <a:t>≡</a:t>
                </a:r>
                <a:r>
                  <a:rPr lang="en-US" altLang="en-US" baseline="-25000">
                    <a:sym typeface="Symbol" panose="05050102010706020507" pitchFamily="18" charset="2"/>
                  </a:rPr>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a:t>(</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E</a:t>
                </a:r>
                <a:r>
                  <a:rPr lang="en-US" altLang="en-US" baseline="-25000">
                    <a:sym typeface="Symbol" panose="05050102010706020507" pitchFamily="18" charset="2"/>
                  </a:rPr>
                  <a:t>3</a:t>
                </a:r>
                <a:r>
                  <a:rPr lang="en-IN"/>
                  <a:t>)</a:t>
                </a:r>
                <a:r>
                  <a:rPr lang="en-US" altLang="en-US" baseline="-25000">
                    <a:sym typeface="Symbol" panose="05050102010706020507" pitchFamily="18" charset="2"/>
                  </a:rPr>
                  <a:t> </a:t>
                </a:r>
                <a:br>
                  <a:rPr lang="en-US" altLang="en-US" baseline="-25000">
                    <a:sym typeface="Symbol" panose="05050102010706020507" pitchFamily="18" charset="2"/>
                  </a:rPr>
                </a:br>
                <a:r>
                  <a:rPr lang="en-US" altLang="en-US" baseline="-25000">
                    <a:sym typeface="Symbol" panose="05050102010706020507" pitchFamily="18" charset="2"/>
                  </a:rPr>
                  <a:t>              </a:t>
                </a:r>
                <a:r>
                  <a:rPr lang="en-US" altLang="en-US">
                    <a:sym typeface="Symbol" panose="05050102010706020507" pitchFamily="18" charset="2"/>
                  </a:rPr>
                  <a:t>  </a:t>
                </a: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3    </a:t>
                </a:r>
                <a:r>
                  <a:rPr lang="en-IN"/>
                  <a:t>≡   </a:t>
                </a:r>
                <a:r>
                  <a:rPr lang="en-US" altLang="en-US" baseline="-25000">
                    <a:sym typeface="Symbol" panose="05050102010706020507" pitchFamily="18" charset="2"/>
                  </a:rPr>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a:t>(</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E</a:t>
                </a:r>
                <a:r>
                  <a:rPr lang="en-US" altLang="en-US" baseline="-25000">
                    <a:sym typeface="Symbol" panose="05050102010706020507" pitchFamily="18" charset="2"/>
                  </a:rPr>
                  <a:t>3</a:t>
                </a:r>
                <a:r>
                  <a:rPr lang="en-IN"/>
                  <a:t>)</a:t>
                </a:r>
                <a:r>
                  <a:rPr lang="en-US" altLang="en-US" baseline="-25000">
                    <a:sym typeface="Symbol" panose="05050102010706020507" pitchFamily="18" charset="2"/>
                  </a:rPr>
                  <a:t> </a:t>
                </a:r>
                <a:endParaRPr lang="en-US" altLang="en-US">
                  <a:sym typeface="Symbol" panose="05050102010706020507" pitchFamily="18" charset="2"/>
                </a:endParaRPr>
              </a:p>
              <a:p>
                <a:pPr marL="0" indent="0">
                  <a:buNone/>
                  <a:tabLst>
                    <a:tab pos="1709738" algn="l"/>
                  </a:tabLst>
                </a:pPr>
                <a:r>
                  <a:rPr lang="en-US" altLang="en-US">
                    <a:solidFill>
                      <a:srgbClr val="002060"/>
                    </a:solidFill>
                    <a:sym typeface="Symbol" panose="05050102010706020507" pitchFamily="18" charset="2"/>
                  </a:rPr>
                  <a:t>11.  </a:t>
                </a:r>
                <a:r>
                  <a:rPr lang="en-US" altLang="en-US">
                    <a:sym typeface="Symbol" panose="05050102010706020507" pitchFamily="18" charset="2"/>
                  </a:rPr>
                  <a:t>The selection operation distributes over ,  and –. </a:t>
                </a:r>
                <a:br>
                  <a:rPr lang="en-US" altLang="en-US">
                    <a:sym typeface="Symbol" panose="05050102010706020507" pitchFamily="18" charset="2"/>
                  </a:rPr>
                </a:br>
                <a:r>
                  <a:rPr lang="en-IN" altLang="en-US" i="1">
                    <a:latin typeface="Cambria Math" panose="02040503050406030204" pitchFamily="18" charset="0"/>
                  </a:rPr>
                  <a:t> </a:t>
                </a:r>
                <a14:m>
                  <m:oMath xmlns:m="http://schemas.openxmlformats.org/officeDocument/2006/math">
                    <m:r>
                      <m:rPr>
                        <m:nor/>
                      </m:rPr>
                      <a:rPr lang="en-US" altLang="en-US" dirty="0"/>
                      <m:t>	</m:t>
                    </m:r>
                  </m:oMath>
                </a14:m>
                <a:r>
                  <a:rPr lang="en-US" altLang="en-US">
                    <a:sym typeface="Symbol" panose="05050102010706020507" pitchFamily="18" charset="2"/>
                  </a:rPr>
                  <a:t>           a.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b.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c.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d.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br>
                  <a:rPr lang="en-US" altLang="en-US" baseline="-25000">
                    <a:sym typeface="Greek Symbols" pitchFamily="18" charset="2"/>
                  </a:rPr>
                </a:br>
                <a:r>
                  <a:rPr lang="en-US" altLang="en-US" baseline="-25000">
                    <a:sym typeface="Greek Symbols" pitchFamily="18" charset="2"/>
                  </a:rPr>
                  <a:t>                  </a:t>
                </a:r>
                <a:r>
                  <a:rPr lang="en-US" altLang="en-US">
                    <a:sym typeface="Greek Symbols" pitchFamily="18" charset="2"/>
                  </a:rPr>
                  <a:t>e.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br>
                  <a:rPr lang="en-US" altLang="en-US">
                    <a:sym typeface="Greek Symbols" pitchFamily="18" charset="2"/>
                  </a:rPr>
                </a:br>
                <a:r>
                  <a:rPr lang="en-US" altLang="en-US">
                    <a:sym typeface="Greek Symbols" pitchFamily="18" charset="2"/>
                  </a:rPr>
                  <a:t>        preceding equivalence does not hold for</a:t>
                </a:r>
                <a:r>
                  <a:rPr lang="en-US" altLang="en-US">
                    <a:sym typeface="Symbol" panose="05050102010706020507" pitchFamily="18" charset="2"/>
                  </a:rPr>
                  <a:t> </a:t>
                </a:r>
              </a:p>
              <a:p>
                <a:pPr marL="0" indent="0">
                  <a:buNone/>
                  <a:tabLst>
                    <a:tab pos="1709738" algn="l"/>
                  </a:tabLst>
                </a:pPr>
                <a:r>
                  <a:rPr lang="en-US" altLang="en-US">
                    <a:solidFill>
                      <a:srgbClr val="002060"/>
                    </a:solidFill>
                    <a:sym typeface="Greek Symbols" pitchFamily="18" charset="2"/>
                  </a:rPr>
                  <a:t>12.  </a:t>
                </a:r>
                <a:r>
                  <a:rPr lang="en-US" altLang="en-US">
                    <a:sym typeface="Greek Symbols" pitchFamily="18" charset="2"/>
                  </a:rPr>
                  <a:t>The projection operation distributes over union</a:t>
                </a:r>
                <a:br>
                  <a:rPr lang="en-US" altLang="en-US">
                    <a:sym typeface="Greek Symbols" pitchFamily="18" charset="2"/>
                  </a:rPr>
                </a:br>
                <a:r>
                  <a:rPr lang="en-US" altLang="en-US">
                    <a:sym typeface="Greek Symbols" pitchFamily="18" charset="2"/>
                  </a:rPr>
                  <a:t>        </a:t>
                </a:r>
                <a:r>
                  <a:rPr lang="en-US" altLang="en-US">
                    <a:sym typeface="Symbol" panose="05050102010706020507" pitchFamily="18" charset="2"/>
                  </a:rPr>
                  <a:t></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a:t>
                </a:r>
                <a:r>
                  <a:rPr lang="en-IN"/>
                  <a:t>≡</a:t>
                </a:r>
                <a:r>
                  <a:rPr lang="en-US" altLang="en-US">
                    <a:sym typeface="Symbol" panose="05050102010706020507" pitchFamily="18" charset="2"/>
                  </a:rPr>
                  <a:t>     (</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1</a:t>
                </a:r>
                <a:r>
                  <a:rPr lang="en-US" altLang="en-US"/>
                  <a:t>)) </a:t>
                </a:r>
                <a:r>
                  <a:rPr lang="en-US" altLang="en-US">
                    <a:sym typeface="Symbol" panose="05050102010706020507" pitchFamily="18" charset="2"/>
                  </a:rPr>
                  <a:t> (</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2</a:t>
                </a:r>
                <a:r>
                  <a:rPr lang="en-US" altLang="en-US"/>
                  <a:t>)) </a:t>
                </a:r>
                <a:endParaRPr lang="en-US" altLang="en-US">
                  <a:sym typeface="Greek Symbols" pitchFamily="18" charset="2"/>
                </a:endParaRPr>
              </a:p>
              <a:p>
                <a:pPr marL="303610" indent="-303610">
                  <a:buFont typeface="Monotype Sorts" pitchFamily="-65" charset="2"/>
                  <a:buAutoNum type="arabicPeriod" startAt="10"/>
                  <a:tabLst>
                    <a:tab pos="1709738" algn="l"/>
                  </a:tabLst>
                </a:pPr>
                <a:endParaRPr lang="en-US" altLang="en-US">
                  <a:sym typeface="Symbol" panose="05050102010706020507" pitchFamily="18" charset="2"/>
                </a:endParaRPr>
              </a:p>
              <a:p>
                <a:pPr marL="303610" indent="-303610">
                  <a:buNone/>
                  <a:tabLst>
                    <a:tab pos="1709738" algn="l"/>
                  </a:tabLst>
                </a:pPr>
                <a:endParaRPr lang="en-US" altLang="en-US">
                  <a:sym typeface="Symbol" panose="05050102010706020507" pitchFamily="18" charset="2"/>
                </a:endParaRPr>
              </a:p>
            </p:txBody>
          </p:sp>
        </mc:Choice>
        <mc:Fallback xmlns="">
          <p:sp>
            <p:nvSpPr>
              <p:cNvPr id="362499" name="Rectangle 3">
                <a:extLst>
                  <a:ext uri="{FF2B5EF4-FFF2-40B4-BE49-F238E27FC236}">
                    <a16:creationId xmlns:a16="http://schemas.microsoft.com/office/drawing/2014/main" id="{CD34A2FB-3E13-4F06-8207-CFF2D7389F2B}"/>
                  </a:ext>
                </a:extLst>
              </p:cNvPr>
              <p:cNvSpPr>
                <a:spLocks noGrp="1" noRot="1" noChangeAspect="1" noMove="1" noResize="1" noEditPoints="1" noAdjustHandles="1" noChangeArrowheads="1" noChangeShapeType="1" noTextEdit="1"/>
              </p:cNvSpPr>
              <p:nvPr>
                <p:ph idx="1"/>
              </p:nvPr>
            </p:nvSpPr>
            <p:spPr>
              <a:xfrm>
                <a:off x="1648326" y="822120"/>
                <a:ext cx="5551371" cy="3494810"/>
              </a:xfrm>
              <a:blipFill>
                <a:blip r:embed="rId3"/>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2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62765" y="699400"/>
            <a:ext cx="5854566" cy="4231502"/>
          </a:xfrm>
        </p:spPr>
        <p:txBody>
          <a:bodyPr/>
          <a:lstStyle/>
          <a:p>
            <a:pPr marL="0" indent="0">
              <a:buNone/>
              <a:tabLst>
                <a:tab pos="1709738" algn="l"/>
              </a:tabLst>
            </a:pPr>
            <a:r>
              <a:rPr lang="en-US" altLang="en-US">
                <a:solidFill>
                  <a:srgbClr val="002060"/>
                </a:solidFill>
                <a:sym typeface="Greek Symbols" pitchFamily="18" charset="2"/>
              </a:rPr>
              <a:t>13.</a:t>
            </a:r>
            <a:r>
              <a:rPr lang="en-US" altLang="en-US">
                <a:sym typeface="Greek Symbols" pitchFamily="18" charset="2"/>
              </a:rPr>
              <a:t>  Selection distributes over aggregation as below</a:t>
            </a:r>
            <a:br>
              <a:rPr lang="en-US" altLang="en-US">
                <a:sym typeface="Greek Symbols" pitchFamily="18" charset="2"/>
              </a:rPr>
            </a:b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baseline="-25000">
                <a:sym typeface="Greek Symbols" pitchFamily="18" charset="2"/>
              </a:rPr>
              <a:t>G</a:t>
            </a:r>
            <a:r>
              <a:rPr lang="en-IN"/>
              <a:t>𝛾</a:t>
            </a:r>
            <a:r>
              <a:rPr lang="en-US" altLang="en-US" baseline="-25000">
                <a:sym typeface="Greek Symbols" pitchFamily="18" charset="2"/>
              </a:rPr>
              <a:t>A</a:t>
            </a:r>
            <a:r>
              <a:rPr lang="en-US" altLang="en-US">
                <a:sym typeface="Greek Symbols" pitchFamily="18" charset="2"/>
              </a:rPr>
              <a:t>(</a:t>
            </a:r>
            <a:r>
              <a:rPr lang="en-US" altLang="en-US" i="1">
                <a:sym typeface="Greek Symbols" pitchFamily="18" charset="2"/>
              </a:rPr>
              <a:t>E</a:t>
            </a:r>
            <a:r>
              <a:rPr lang="en-US" altLang="en-US">
                <a:sym typeface="Greek Symbols" pitchFamily="18" charset="2"/>
              </a:rPr>
              <a:t>))    </a:t>
            </a:r>
            <a:r>
              <a:rPr lang="en-IN"/>
              <a:t>≡   </a:t>
            </a:r>
            <a:r>
              <a:rPr lang="en-US" altLang="en-US" baseline="-25000">
                <a:sym typeface="Greek Symbols" pitchFamily="18" charset="2"/>
              </a:rPr>
              <a:t>G</a:t>
            </a:r>
            <a:r>
              <a:rPr lang="en-IN"/>
              <a:t>𝛾</a:t>
            </a:r>
            <a:r>
              <a:rPr lang="en-US" altLang="en-US" baseline="-25000">
                <a:sym typeface="Greek Symbols" pitchFamily="18" charset="2"/>
              </a:rPr>
              <a:t>A</a:t>
            </a:r>
            <a:r>
              <a:rPr lang="en-US" altLang="en-US">
                <a:sym typeface="Greek Symbols" pitchFamily="18" charset="2"/>
              </a:rPr>
              <a:t>(</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a:sym typeface="Greek Symbols" pitchFamily="18" charset="2"/>
              </a:rPr>
              <a:t>)) </a:t>
            </a:r>
            <a:br>
              <a:rPr lang="en-US" altLang="en-US">
                <a:sym typeface="Greek Symbols" pitchFamily="18" charset="2"/>
              </a:rPr>
            </a:br>
            <a:r>
              <a:rPr lang="en-US" altLang="en-US">
                <a:sym typeface="Greek Symbols" pitchFamily="18" charset="2"/>
              </a:rPr>
              <a:t>       provided </a:t>
            </a:r>
            <a:r>
              <a:rPr lang="en-US" altLang="en-US">
                <a:sym typeface="Symbol" panose="05050102010706020507" pitchFamily="18" charset="2"/>
              </a:rPr>
              <a:t></a:t>
            </a:r>
            <a:r>
              <a:rPr lang="en-US" altLang="en-US">
                <a:sym typeface="Greek Symbols" pitchFamily="18" charset="2"/>
              </a:rPr>
              <a:t> only involves attributes in G</a:t>
            </a:r>
          </a:p>
          <a:p>
            <a:pPr marL="0" indent="0">
              <a:spcBef>
                <a:spcPts val="536"/>
              </a:spcBef>
              <a:buNone/>
              <a:tabLst>
                <a:tab pos="1709738" algn="l"/>
              </a:tabLst>
            </a:pPr>
            <a:r>
              <a:rPr lang="en-US" altLang="en-US">
                <a:solidFill>
                  <a:srgbClr val="002060"/>
                </a:solidFill>
                <a:sym typeface="Greek Symbols" pitchFamily="18" charset="2"/>
              </a:rPr>
              <a:t>14.</a:t>
            </a:r>
            <a:r>
              <a:rPr lang="en-US" altLang="en-US">
                <a:sym typeface="Greek Symbols" pitchFamily="18" charset="2"/>
              </a:rPr>
              <a:t>  a. Full </a:t>
            </a:r>
            <a:r>
              <a:rPr lang="en-US" altLang="en-US" err="1">
                <a:sym typeface="Greek Symbols" pitchFamily="18" charset="2"/>
              </a:rPr>
              <a:t>outerjoin</a:t>
            </a:r>
            <a:r>
              <a:rPr lang="en-US" altLang="en-US">
                <a:sym typeface="Greek Symbols" pitchFamily="18" charset="2"/>
              </a:rPr>
              <a:t> is commutative:</a:t>
            </a:r>
            <a:br>
              <a:rPr lang="en-US" altLang="en-US">
                <a:sym typeface="Greek Symbols" pitchFamily="18" charset="2"/>
              </a:rPr>
            </a:br>
            <a:r>
              <a:rPr lang="en-US" altLang="en-US">
                <a:sym typeface="Greek Symbols" pitchFamily="18" charset="2"/>
              </a:rPr>
              <a:t>            </a:t>
            </a:r>
            <a:r>
              <a:rPr lang="en-US" altLang="en-US" i="1"/>
              <a:t>E</a:t>
            </a:r>
            <a:r>
              <a:rPr lang="en-US" altLang="en-US" baseline="-25000"/>
              <a:t>1</a:t>
            </a:r>
            <a:r>
              <a:rPr lang="en-US" altLang="en-US"/>
              <a:t> </a:t>
            </a:r>
            <a:r>
              <a:rPr lang="en-IN"/>
              <a:t>⟗</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IN"/>
              <a:t>⟗</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 </a:t>
            </a:r>
            <a:br>
              <a:rPr lang="en-US" altLang="en-US" baseline="-25000">
                <a:sym typeface="Symbol" panose="05050102010706020507" pitchFamily="18" charset="2"/>
              </a:rPr>
            </a:br>
            <a:r>
              <a:rPr lang="en-US" altLang="en-US" baseline="-25000">
                <a:sym typeface="Symbol" panose="05050102010706020507" pitchFamily="18" charset="2"/>
              </a:rPr>
              <a:t>           </a:t>
            </a:r>
            <a:r>
              <a:rPr lang="en-US" altLang="en-US">
                <a:sym typeface="Symbol" panose="05050102010706020507" pitchFamily="18" charset="2"/>
              </a:rPr>
              <a:t>b. Left and right </a:t>
            </a:r>
            <a:r>
              <a:rPr lang="en-US" altLang="en-US" err="1">
                <a:sym typeface="Symbol" panose="05050102010706020507" pitchFamily="18" charset="2"/>
              </a:rPr>
              <a:t>outerjoin</a:t>
            </a:r>
            <a:r>
              <a:rPr lang="en-US" altLang="en-US">
                <a:sym typeface="Symbol" panose="05050102010706020507" pitchFamily="18" charset="2"/>
              </a:rPr>
              <a:t> are not commutative, but:</a:t>
            </a:r>
            <a:br>
              <a:rPr lang="en-US" altLang="en-US">
                <a:sym typeface="Symbol" panose="05050102010706020507" pitchFamily="18" charset="2"/>
              </a:rPr>
            </a:br>
            <a:r>
              <a:rPr lang="en-US" altLang="en-US">
                <a:sym typeface="Symbol" panose="05050102010706020507" pitchFamily="18" charset="2"/>
              </a:rPr>
              <a:t>            </a:t>
            </a:r>
            <a:r>
              <a:rPr lang="en-US" altLang="en-US" i="1"/>
              <a:t>E</a:t>
            </a:r>
            <a:r>
              <a:rPr lang="en-US" altLang="en-US" baseline="-25000"/>
              <a:t>1</a:t>
            </a:r>
            <a:r>
              <a:rPr lang="en-US" altLang="en-US"/>
              <a:t> </a:t>
            </a:r>
            <a:r>
              <a:rPr lang="en-IN"/>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IN"/>
              <a:t>⟖</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a:t>
            </a:r>
            <a:endParaRPr lang="en-US" altLang="en-US">
              <a:sym typeface="Greek Symbols" pitchFamily="18" charset="2"/>
            </a:endParaRPr>
          </a:p>
          <a:p>
            <a:pPr marL="0" indent="0">
              <a:spcBef>
                <a:spcPts val="536"/>
              </a:spcBef>
              <a:buNone/>
              <a:tabLst>
                <a:tab pos="1709738" algn="l"/>
              </a:tabLst>
            </a:pPr>
            <a:r>
              <a:rPr lang="en-US" altLang="en-US">
                <a:solidFill>
                  <a:srgbClr val="002060"/>
                </a:solidFill>
                <a:sym typeface="Greek Symbols" pitchFamily="18" charset="2"/>
              </a:rPr>
              <a:t>15.  </a:t>
            </a:r>
            <a:r>
              <a:rPr lang="en-US" altLang="en-US">
                <a:sym typeface="Greek Symbols" pitchFamily="18" charset="2"/>
              </a:rPr>
              <a:t>Selection distributes over left and right </a:t>
            </a:r>
            <a:r>
              <a:rPr lang="en-US" altLang="en-US" err="1">
                <a:sym typeface="Greek Symbols" pitchFamily="18" charset="2"/>
              </a:rPr>
              <a:t>outerjoins</a:t>
            </a:r>
            <a:r>
              <a:rPr lang="en-US" altLang="en-US">
                <a:sym typeface="Greek Symbols" pitchFamily="18" charset="2"/>
              </a:rPr>
              <a:t> as below, provided </a:t>
            </a:r>
            <a:r>
              <a:rPr lang="en-US" altLang="en-US">
                <a:sym typeface="Symbol" panose="05050102010706020507" pitchFamily="18" charset="2"/>
              </a:rPr>
              <a:t></a:t>
            </a:r>
            <a:r>
              <a:rPr lang="en-US" altLang="en-US" baseline="-25000">
                <a:sym typeface="Symbol" panose="05050102010706020507" pitchFamily="18" charset="2"/>
              </a:rPr>
              <a:t>1</a:t>
            </a:r>
            <a:r>
              <a:rPr lang="en-US" altLang="en-US">
                <a:sym typeface="Greek Symbols" pitchFamily="18" charset="2"/>
              </a:rPr>
              <a:t>             </a:t>
            </a:r>
          </a:p>
          <a:p>
            <a:pPr marL="0" indent="0">
              <a:spcBef>
                <a:spcPts val="0"/>
              </a:spcBef>
              <a:buNone/>
              <a:tabLst>
                <a:tab pos="1709738" algn="l"/>
              </a:tabLst>
            </a:pPr>
            <a:r>
              <a:rPr lang="en-US" altLang="en-US">
                <a:sym typeface="Greek Symbols" pitchFamily="18" charset="2"/>
              </a:rPr>
              <a:t>       only involves attributes of </a:t>
            </a:r>
            <a:r>
              <a:rPr lang="en-US" altLang="en-US" i="1">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t>
            </a:r>
            <a:br>
              <a:rPr lang="en-US" altLang="en-US">
                <a:sym typeface="Symbol" panose="05050102010706020507" pitchFamily="18" charset="2"/>
              </a:rPr>
            </a:br>
            <a:r>
              <a:rPr lang="en-US" altLang="en-US">
                <a:sym typeface="Symbol" panose="05050102010706020507" pitchFamily="18" charset="2"/>
              </a:rPr>
              <a:t>       a.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br>
              <a:rPr lang="en-US" altLang="en-US">
                <a:sym typeface="Greek Symbols" pitchFamily="18" charset="2"/>
              </a:rPr>
            </a:br>
            <a:r>
              <a:rPr lang="en-US" altLang="en-US">
                <a:sym typeface="Greek Symbols" pitchFamily="18" charset="2"/>
              </a:rPr>
              <a:t>       b.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i="1">
                <a:sym typeface="Greek Symbols" pitchFamily="18" charset="2"/>
              </a:rPr>
              <a:t>E</a:t>
            </a:r>
            <a:r>
              <a:rPr lang="en-US" altLang="en-US" baseline="-25000">
                <a:sym typeface="Greek Symbols" pitchFamily="18" charset="2"/>
              </a:rPr>
              <a:t>2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a:t>
            </a:r>
          </a:p>
          <a:p>
            <a:pPr marL="0" indent="0">
              <a:buNone/>
              <a:tabLst>
                <a:tab pos="1709738" algn="l"/>
              </a:tabLst>
            </a:pPr>
            <a:r>
              <a:rPr lang="en-US" altLang="en-US">
                <a:solidFill>
                  <a:srgbClr val="002060"/>
                </a:solidFill>
                <a:sym typeface="Greek Symbols" pitchFamily="18" charset="2"/>
              </a:rPr>
              <a:t>16.  </a:t>
            </a:r>
            <a:r>
              <a:rPr lang="en-US" altLang="en-US" err="1">
                <a:sym typeface="Greek Symbols" pitchFamily="18" charset="2"/>
              </a:rPr>
              <a:t>Outerjoins</a:t>
            </a:r>
            <a:r>
              <a:rPr lang="en-US" altLang="en-US">
                <a:sym typeface="Greek Symbols" pitchFamily="18" charset="2"/>
              </a:rPr>
              <a:t> can be replaced by inner joins under some conditions</a:t>
            </a:r>
          </a:p>
          <a:p>
            <a:pPr marL="0" indent="0">
              <a:buNone/>
              <a:tabLst>
                <a:tab pos="1709738" algn="l"/>
              </a:tabLst>
            </a:pPr>
            <a:r>
              <a:rPr lang="en-US" altLang="en-US">
                <a:sym typeface="Symbol" panose="05050102010706020507" pitchFamily="18" charset="2"/>
              </a:rPr>
              <a:t>        a.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ltLang="en-US"/>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b.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ltLang="en-US"/>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provided </a:t>
            </a:r>
            <a:r>
              <a:rPr lang="en-US" altLang="en-US">
                <a:sym typeface="Symbol" panose="05050102010706020507" pitchFamily="18" charset="2"/>
              </a:rPr>
              <a:t></a:t>
            </a:r>
            <a:r>
              <a:rPr lang="en-US" altLang="en-US" baseline="-25000">
                <a:sym typeface="Symbol" panose="05050102010706020507" pitchFamily="18" charset="2"/>
              </a:rPr>
              <a:t>1</a:t>
            </a:r>
            <a:r>
              <a:rPr lang="en-US" altLang="en-US">
                <a:sym typeface="Symbol" panose="05050102010706020507" pitchFamily="18" charset="2"/>
              </a:rPr>
              <a:t> is null rejecting on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p>
          <a:p>
            <a:pPr marL="342900" indent="-342900">
              <a:buFont typeface="Monotype Sorts" pitchFamily="-65" charset="2"/>
              <a:buAutoNum type="arabicPeriod" startAt="13"/>
              <a:tabLst>
                <a:tab pos="1709738" algn="l"/>
              </a:tabLst>
            </a:pPr>
            <a:endParaRPr lang="en-US" altLang="en-US">
              <a:sym typeface="Greek Symbols" pitchFamily="18" charset="2"/>
            </a:endParaRPr>
          </a:p>
          <a:p>
            <a:pPr marL="342900" indent="-342900">
              <a:buFont typeface="Monotype Sorts" pitchFamily="-65" charset="2"/>
              <a:buAutoNum type="arabicPeriod" startAt="13"/>
              <a:tabLst>
                <a:tab pos="1709738" algn="l"/>
              </a:tabLst>
            </a:pPr>
            <a:endParaRPr lang="en-US" altLang="en-US">
              <a:sym typeface="Greek Symbols" pitchFamily="18" charset="2"/>
            </a:endParaRPr>
          </a:p>
          <a:p>
            <a:pPr marL="342900" indent="-342900">
              <a:buFont typeface="Monotype Sorts" pitchFamily="-65" charset="2"/>
              <a:buAutoNum type="arabicPeriod" startAt="13"/>
              <a:tabLst>
                <a:tab pos="1709738" algn="l"/>
              </a:tabLst>
            </a:pPr>
            <a:endParaRPr lang="en-US" altLang="en-US">
              <a:sym typeface="Greek Symbols" pitchFamily="18" charset="2"/>
            </a:endParaRPr>
          </a:p>
          <a:p>
            <a:pPr marL="303610" indent="-303610">
              <a:buNone/>
              <a:tabLst>
                <a:tab pos="1709738" algn="l"/>
              </a:tabLst>
            </a:pPr>
            <a:endParaRPr lang="en-US" altLang="en-US">
              <a:sym typeface="Symbol" panose="05050102010706020507" pitchFamily="18" charset="2"/>
            </a:endParaRPr>
          </a:p>
          <a:p>
            <a:pPr marL="303610" indent="-303610">
              <a:buNone/>
              <a:tabLst>
                <a:tab pos="1709738" algn="l"/>
              </a:tabLst>
            </a:pPr>
            <a:endParaRPr lang="en-US" altLang="en-US">
              <a:sym typeface="Symbol" panose="05050102010706020507" pitchFamily="18" charset="2"/>
            </a:endParaRPr>
          </a:p>
        </p:txBody>
      </p:sp>
    </p:spTree>
    <p:extLst>
      <p:ext uri="{BB962C8B-B14F-4D97-AF65-F5344CB8AC3E}">
        <p14:creationId xmlns:p14="http://schemas.microsoft.com/office/powerpoint/2010/main" val="860106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2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24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55546" y="699400"/>
            <a:ext cx="5847347" cy="4231502"/>
          </a:xfrm>
        </p:spPr>
        <p:txBody>
          <a:bodyPr/>
          <a:lstStyle/>
          <a:p>
            <a:pPr marL="0" indent="0">
              <a:buNone/>
              <a:tabLst>
                <a:tab pos="1709738" algn="l"/>
              </a:tabLst>
            </a:pPr>
            <a:r>
              <a:rPr lang="en-US" altLang="en-US">
                <a:sym typeface="Greek Symbols" pitchFamily="18" charset="2"/>
              </a:rPr>
              <a:t>Note that several equivalences that hold for joins do not hold for </a:t>
            </a:r>
            <a:r>
              <a:rPr lang="en-US" altLang="en-US" err="1">
                <a:sym typeface="Greek Symbols" pitchFamily="18" charset="2"/>
              </a:rPr>
              <a:t>outerjoins</a:t>
            </a:r>
            <a:endParaRPr lang="en-US" altLang="en-US">
              <a:sym typeface="Greek Symbols" pitchFamily="18" charset="2"/>
            </a:endParaRPr>
          </a:p>
          <a:p>
            <a:pPr>
              <a:tabLst>
                <a:tab pos="1709738" algn="l"/>
              </a:tabLst>
            </a:pPr>
            <a:r>
              <a:rPr lang="en-US" altLang="en-US" i="1">
                <a:sym typeface="Symbol" panose="05050102010706020507" pitchFamily="18" charset="2"/>
              </a:rPr>
              <a:t></a:t>
            </a:r>
            <a:r>
              <a:rPr lang="en-US" altLang="en-US" baseline="-25000">
                <a:sym typeface="Symbol" panose="05050102010706020507" pitchFamily="18" charset="2"/>
              </a:rPr>
              <a:t>year=2017</a:t>
            </a:r>
            <a:r>
              <a:rPr lang="en-US" altLang="en-US">
                <a:sym typeface="Greek Symbols" pitchFamily="18" charset="2"/>
              </a:rPr>
              <a:t>(</a:t>
            </a:r>
            <a:r>
              <a:rPr lang="en-US" altLang="en-US" i="1">
                <a:sym typeface="Greek Symbols" pitchFamily="18" charset="2"/>
              </a:rPr>
              <a:t>instructor</a:t>
            </a:r>
            <a:r>
              <a:rPr lang="en-US" altLang="en-US">
                <a:sym typeface="Greek Symbols" pitchFamily="18" charset="2"/>
              </a:rPr>
              <a:t> </a:t>
            </a:r>
            <a:r>
              <a:rPr lang="en-IN"/>
              <a:t>⟕</a:t>
            </a:r>
            <a:r>
              <a:rPr lang="en-US" altLang="en-US">
                <a:sym typeface="Greek Symbols" pitchFamily="18" charset="2"/>
              </a:rPr>
              <a:t> </a:t>
            </a:r>
            <a:r>
              <a:rPr lang="en-US" altLang="en-US" i="1">
                <a:sym typeface="Greek Symbols" pitchFamily="18" charset="2"/>
              </a:rPr>
              <a:t>teaches</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year=2017</a:t>
            </a:r>
            <a:r>
              <a:rPr lang="en-US" altLang="en-US">
                <a:sym typeface="Greek Symbols" pitchFamily="18" charset="2"/>
              </a:rPr>
              <a:t>(</a:t>
            </a:r>
            <a:r>
              <a:rPr lang="en-US" altLang="en-US" i="1">
                <a:sym typeface="Greek Symbols" pitchFamily="18" charset="2"/>
              </a:rPr>
              <a:t>instructor</a:t>
            </a:r>
            <a:r>
              <a:rPr lang="en-US" altLang="en-US">
                <a:sym typeface="Greek Symbols" pitchFamily="18" charset="2"/>
              </a:rPr>
              <a:t> </a:t>
            </a:r>
            <a:r>
              <a:rPr lang="en-IN" altLang="en-US"/>
              <a:t>⨝</a:t>
            </a:r>
            <a:r>
              <a:rPr lang="en-US" altLang="en-US">
                <a:sym typeface="Greek Symbols" pitchFamily="18" charset="2"/>
              </a:rPr>
              <a:t> </a:t>
            </a:r>
            <a:r>
              <a:rPr lang="en-US" altLang="en-US" i="1">
                <a:sym typeface="Greek Symbols" pitchFamily="18" charset="2"/>
              </a:rPr>
              <a:t>teaches</a:t>
            </a:r>
            <a:r>
              <a:rPr lang="en-US" altLang="en-US">
                <a:sym typeface="Greek Symbols" pitchFamily="18" charset="2"/>
              </a:rPr>
              <a:t>)</a:t>
            </a:r>
          </a:p>
          <a:p>
            <a:pPr>
              <a:tabLst>
                <a:tab pos="1709738" algn="l"/>
              </a:tabLst>
            </a:pPr>
            <a:r>
              <a:rPr lang="en-US" altLang="en-US" err="1">
                <a:sym typeface="Greek Symbols" pitchFamily="18" charset="2"/>
              </a:rPr>
              <a:t>Outerjoins</a:t>
            </a:r>
            <a:r>
              <a:rPr lang="en-US" altLang="en-US">
                <a:sym typeface="Greek Symbols" pitchFamily="18" charset="2"/>
              </a:rPr>
              <a:t> are not associative</a:t>
            </a:r>
            <a:br>
              <a:rPr lang="en-US" altLang="en-US">
                <a:sym typeface="Greek Symbols" pitchFamily="18" charset="2"/>
              </a:rPr>
            </a:br>
            <a:r>
              <a:rPr lang="en-US" altLang="en-US">
                <a:sym typeface="Greek Symbols" pitchFamily="18" charset="2"/>
              </a:rPr>
              <a:t>               (r </a:t>
            </a:r>
            <a:r>
              <a:rPr lang="en-IN"/>
              <a:t>⟕ s) ⟕ t     ≢     r ⟕ (s ⟕ t)</a:t>
            </a:r>
          </a:p>
          <a:p>
            <a:pPr lvl="1">
              <a:tabLst>
                <a:tab pos="1709738" algn="l"/>
              </a:tabLst>
            </a:pPr>
            <a:r>
              <a:rPr lang="en-IN" altLang="en-US">
                <a:sym typeface="Greek Symbols" pitchFamily="18" charset="2"/>
              </a:rPr>
              <a:t>e.g. with r(A,B) = {(1,1),    s(B,C) = { (1,1)},   t(A,C) = { }</a:t>
            </a:r>
            <a:endParaRPr lang="en-US" altLang="en-US">
              <a:sym typeface="Greek Symbols" pitchFamily="18" charset="2"/>
            </a:endParaRPr>
          </a:p>
          <a:p>
            <a:pPr marL="342900" indent="-342900">
              <a:buFont typeface="Monotype Sorts" pitchFamily="-65" charset="2"/>
              <a:buAutoNum type="arabicPeriod" startAt="16"/>
              <a:tabLst>
                <a:tab pos="1709738" algn="l"/>
              </a:tabLst>
            </a:pPr>
            <a:endParaRPr lang="en-US" altLang="en-US">
              <a:sym typeface="Greek Symbols" pitchFamily="18" charset="2"/>
            </a:endParaRPr>
          </a:p>
          <a:p>
            <a:pPr marL="303610" indent="-303610">
              <a:buNone/>
              <a:tabLst>
                <a:tab pos="1709738" algn="l"/>
              </a:tabLst>
            </a:pPr>
            <a:endParaRPr lang="en-US" altLang="en-US">
              <a:sym typeface="Symbol" panose="05050102010706020507" pitchFamily="18" charset="2"/>
            </a:endParaRPr>
          </a:p>
          <a:p>
            <a:pPr marL="303610" indent="-303610">
              <a:buNone/>
              <a:tabLst>
                <a:tab pos="1709738" algn="l"/>
              </a:tabLst>
            </a:pPr>
            <a:endParaRPr lang="en-US" altLang="en-US">
              <a:sym typeface="Symbol" panose="05050102010706020507" pitchFamily="18" charset="2"/>
            </a:endParaRPr>
          </a:p>
        </p:txBody>
      </p:sp>
    </p:spTree>
    <p:extLst>
      <p:ext uri="{BB962C8B-B14F-4D97-AF65-F5344CB8AC3E}">
        <p14:creationId xmlns:p14="http://schemas.microsoft.com/office/powerpoint/2010/main" val="2323210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9AB4C80-3C53-4A22-A0BA-9A1ABBED1926}"/>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Transformation Example: Pushing Selections</a:t>
            </a:r>
          </a:p>
        </p:txBody>
      </p:sp>
      <p:sp>
        <p:nvSpPr>
          <p:cNvPr id="32771" name="Rectangle 3">
            <a:extLst>
              <a:ext uri="{FF2B5EF4-FFF2-40B4-BE49-F238E27FC236}">
                <a16:creationId xmlns:a16="http://schemas.microsoft.com/office/drawing/2014/main" id="{F387F6FF-70A9-4D77-9B93-3363D0FBA892}"/>
              </a:ext>
            </a:extLst>
          </p:cNvPr>
          <p:cNvSpPr>
            <a:spLocks noGrp="1" noChangeArrowheads="1"/>
          </p:cNvSpPr>
          <p:nvPr>
            <p:ph idx="1"/>
          </p:nvPr>
        </p:nvSpPr>
        <p:spPr>
          <a:xfrm>
            <a:off x="1626670" y="826873"/>
            <a:ext cx="5796815" cy="4025979"/>
          </a:xfrm>
        </p:spPr>
        <p:txBody>
          <a:bodyPr/>
          <a:lstStyle/>
          <a:p>
            <a:r>
              <a:rPr lang="en-US" altLang="en-US"/>
              <a:t>Query:  Find the names of all instructors in the Music department, along with the titles of the courses that they teach</a:t>
            </a:r>
          </a:p>
          <a:p>
            <a:pPr lvl="1"/>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ja-JP"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br>
              <a:rPr lang="en-US" altLang="ja-JP">
                <a:sym typeface="Symbol" panose="05050102010706020507" pitchFamily="18" charset="2"/>
              </a:rPr>
            </a:br>
            <a:r>
              <a:rPr lang="en-US" altLang="ja-JP">
                <a:sym typeface="Symbol" panose="05050102010706020507" pitchFamily="18" charset="2"/>
              </a:rPr>
              <a:t>               (</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r>
              <a:rPr lang="en-US" altLang="en-US">
                <a:sym typeface="Symbol" panose="05050102010706020507" pitchFamily="18" charset="2"/>
              </a:rPr>
              <a:t>Transformation using rule 7a.</a:t>
            </a:r>
          </a:p>
          <a:p>
            <a:pPr lvl="1"/>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en-US"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a:sym typeface="Symbol" panose="05050102010706020507" pitchFamily="18" charset="2"/>
              </a:rPr>
              <a:t>(</a:t>
            </a:r>
            <a:r>
              <a:rPr lang="en-US" altLang="ja-JP" i="1">
                <a:sym typeface="Symbol" panose="05050102010706020507" pitchFamily="18" charset="2"/>
              </a:rPr>
              <a:t>instructor</a:t>
            </a:r>
            <a:r>
              <a:rPr lang="en-US" altLang="ja-JP">
                <a:sym typeface="Symbol" panose="05050102010706020507" pitchFamily="18" charset="2"/>
              </a:rPr>
              <a:t>))</a:t>
            </a:r>
            <a:r>
              <a:rPr lang="en-IN" altLang="en-US">
                <a:ea typeface="MS PGothic" panose="020B0600070205080204" pitchFamily="34" charset="-128"/>
              </a:rPr>
              <a:t> ⨝</a:t>
            </a:r>
            <a:r>
              <a:rPr lang="en-US" altLang="ja-JP" i="1">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(teaches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r>
              <a:rPr lang="en-US" altLang="en-US">
                <a:sym typeface="Symbol" panose="05050102010706020507" pitchFamily="18" charset="2"/>
              </a:rPr>
              <a:t>Performing the selection as early as possible reduces the size of the relation to be joined. </a:t>
            </a:r>
            <a:endParaRPr lang="en-US" altLang="en-US" baseline="-25000">
              <a:sym typeface="Symbol" panose="05050102010706020507" pitchFamily="18" charset="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0C250CDD-B570-4445-BF3F-3A786F80E8D8}"/>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Example with Multiple Transformations</a:t>
            </a:r>
          </a:p>
        </p:txBody>
      </p:sp>
      <p:sp>
        <p:nvSpPr>
          <p:cNvPr id="33795" name="Rectangle 3">
            <a:extLst>
              <a:ext uri="{FF2B5EF4-FFF2-40B4-BE49-F238E27FC236}">
                <a16:creationId xmlns:a16="http://schemas.microsoft.com/office/drawing/2014/main" id="{AE12142C-2886-40EF-8A6F-FA29A95487BF}"/>
              </a:ext>
            </a:extLst>
          </p:cNvPr>
          <p:cNvSpPr>
            <a:spLocks noGrp="1" noChangeArrowheads="1"/>
          </p:cNvSpPr>
          <p:nvPr>
            <p:ph idx="1"/>
          </p:nvPr>
        </p:nvSpPr>
        <p:spPr>
          <a:xfrm>
            <a:off x="1626670" y="826873"/>
            <a:ext cx="5818472" cy="4025979"/>
          </a:xfrm>
        </p:spPr>
        <p:txBody>
          <a:bodyPr/>
          <a:lstStyle/>
          <a:p>
            <a:r>
              <a:rPr lang="en-US" altLang="en-US"/>
              <a:t>Query: Find the names of all instructors in the Music department who have taught a course in 2017, along with the titles of the courses that they taught</a:t>
            </a:r>
          </a:p>
          <a:p>
            <a:pPr lvl="1">
              <a:lnSpc>
                <a:spcPct val="110000"/>
              </a:lnSpc>
            </a:pP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ja-JP"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baseline="-25000">
                <a:sym typeface="Symbol" panose="05050102010706020507" pitchFamily="18" charset="2"/>
              </a:rPr>
              <a:t></a:t>
            </a:r>
            <a:r>
              <a:rPr lang="en-US" altLang="ja-JP" i="1" baseline="-25000">
                <a:sym typeface="Symbol" panose="05050102010706020507" pitchFamily="18" charset="2"/>
              </a:rPr>
              <a:t>year</a:t>
            </a:r>
            <a:r>
              <a:rPr lang="en-US" altLang="ja-JP" baseline="-25000">
                <a:sym typeface="Symbol" panose="05050102010706020507" pitchFamily="18" charset="2"/>
              </a:rPr>
              <a:t> = 2017</a:t>
            </a:r>
            <a:br>
              <a:rPr lang="en-US" altLang="ja-JP">
                <a:sym typeface="Symbol" panose="05050102010706020507" pitchFamily="18" charset="2"/>
              </a:rPr>
            </a:br>
            <a:r>
              <a:rPr lang="en-US" altLang="ja-JP">
                <a:sym typeface="Symbol" panose="05050102010706020507" pitchFamily="18" charset="2"/>
              </a:rPr>
              <a:t>         (</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 </a:t>
            </a:r>
            <a:r>
              <a:rPr lang="en-IN" altLang="en-US">
                <a:ea typeface="MS PGothic" panose="020B0600070205080204" pitchFamily="34" charset="-128"/>
              </a:rPr>
              <a:t>⨝</a:t>
            </a:r>
            <a:r>
              <a:rPr lang="en-US" altLang="en-US" i="1">
                <a:ea typeface="MS PGothic" panose="020B0600070205080204" pitchFamily="34" charset="-128"/>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endParaRPr lang="en-US" altLang="ja-JP"/>
          </a:p>
          <a:p>
            <a:r>
              <a:rPr lang="en-US" altLang="en-US">
                <a:sym typeface="Symbol" panose="05050102010706020507" pitchFamily="18" charset="2"/>
              </a:rPr>
              <a:t>Transformation using join associatively (Rule 6a):</a:t>
            </a:r>
          </a:p>
          <a:p>
            <a:pPr lvl="1">
              <a:lnSpc>
                <a:spcPct val="120000"/>
              </a:lnSpc>
            </a:pP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en-US"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baseline="-25000">
                <a:sym typeface="Symbol" panose="05050102010706020507" pitchFamily="18" charset="2"/>
              </a:rPr>
              <a:t></a:t>
            </a:r>
            <a:r>
              <a:rPr lang="en-US" altLang="ja-JP" i="1" baseline="-25000">
                <a:sym typeface="Symbol" panose="05050102010706020507" pitchFamily="18" charset="2"/>
              </a:rPr>
              <a:t>year</a:t>
            </a:r>
            <a:r>
              <a:rPr lang="en-US" altLang="ja-JP" baseline="-25000">
                <a:sym typeface="Symbol" panose="05050102010706020507" pitchFamily="18" charset="2"/>
              </a:rPr>
              <a:t> = 2017</a:t>
            </a:r>
            <a:br>
              <a:rPr lang="en-US" altLang="ja-JP">
                <a:sym typeface="Symbol" panose="05050102010706020507" pitchFamily="18" charset="2"/>
              </a:rPr>
            </a:br>
            <a:r>
              <a:rPr lang="en-US" altLang="ja-JP">
                <a:sym typeface="Symbol" panose="05050102010706020507" pitchFamily="18" charset="2"/>
              </a:rPr>
              <a:t>         ((</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a:t>
            </a:r>
            <a:r>
              <a:rPr lang="en-IN" altLang="en-US">
                <a:ea typeface="MS PGothic" panose="020B0600070205080204" pitchFamily="34" charset="-128"/>
              </a:rPr>
              <a:t> ⨝</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r>
              <a:rPr lang="en-US" altLang="en-US">
                <a:sym typeface="Symbol" panose="05050102010706020507" pitchFamily="18" charset="2"/>
              </a:rPr>
              <a:t>Second form provides an opportunity to apply the </a:t>
            </a:r>
            <a:r>
              <a:rPr lang="ja-JP" altLang="en-US">
                <a:sym typeface="Symbol" panose="05050102010706020507" pitchFamily="18" charset="2"/>
              </a:rPr>
              <a:t>“</a:t>
            </a:r>
            <a:r>
              <a:rPr lang="en-US" altLang="ja-JP">
                <a:sym typeface="Symbol" panose="05050102010706020507" pitchFamily="18" charset="2"/>
              </a:rPr>
              <a:t>perform selections early</a:t>
            </a:r>
            <a:r>
              <a:rPr lang="ja-JP" altLang="en-US">
                <a:sym typeface="Symbol" panose="05050102010706020507" pitchFamily="18" charset="2"/>
              </a:rPr>
              <a:t>”</a:t>
            </a:r>
            <a:r>
              <a:rPr lang="en-US" altLang="ja-JP">
                <a:sym typeface="Symbol" panose="05050102010706020507" pitchFamily="18" charset="2"/>
              </a:rPr>
              <a:t> rule, resulting in the subexpression</a:t>
            </a:r>
          </a:p>
          <a:p>
            <a:pPr>
              <a:buFont typeface="Monotype Sorts" pitchFamily="-65" charset="2"/>
              <a:buNone/>
            </a:pPr>
            <a:r>
              <a:rPr lang="en-US" altLang="en-US">
                <a:sym typeface="Symbol" panose="05050102010706020507" pitchFamily="18" charset="2"/>
              </a:rPr>
              <a:t>           </a:t>
            </a:r>
            <a:r>
              <a:rPr lang="en-US" altLang="en-US" i="1" baseline="-25000">
                <a:sym typeface="Symbol" panose="05050102010706020507" pitchFamily="18" charset="2"/>
              </a:rPr>
              <a:t>dept_name = </a:t>
            </a:r>
            <a:r>
              <a:rPr lang="en-IN" altLang="en-US"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a:t>
            </a:r>
            <a:r>
              <a:rPr lang="en-US" altLang="ja-JP">
                <a:sym typeface="Symbol" panose="05050102010706020507" pitchFamily="18" charset="2"/>
              </a:rPr>
              <a:t>) </a:t>
            </a:r>
            <a:r>
              <a:rPr lang="en-IN" altLang="en-US">
                <a:ea typeface="MS PGothic" panose="020B0600070205080204" pitchFamily="34" charset="-128"/>
              </a:rPr>
              <a:t>⨝</a:t>
            </a:r>
            <a:r>
              <a:rPr lang="en-US" altLang="ja-JP">
                <a:sym typeface="Symbol" panose="05050102010706020507" pitchFamily="18" charset="2"/>
              </a:rPr>
              <a:t>  </a:t>
            </a:r>
            <a:r>
              <a:rPr lang="en-US" altLang="ja-JP" i="1" baseline="-25000">
                <a:sym typeface="Symbol" panose="05050102010706020507" pitchFamily="18" charset="2"/>
              </a:rPr>
              <a:t>year = 2017</a:t>
            </a:r>
            <a:r>
              <a:rPr lang="en-US" altLang="ja-JP">
                <a:sym typeface="Symbol" panose="05050102010706020507" pitchFamily="18" charset="2"/>
              </a:rPr>
              <a:t> (</a:t>
            </a:r>
            <a:r>
              <a:rPr lang="en-US" altLang="ja-JP" i="1">
                <a:sym typeface="Symbol" panose="05050102010706020507" pitchFamily="18" charset="2"/>
              </a:rPr>
              <a:t>teaches</a:t>
            </a:r>
            <a:r>
              <a:rPr lang="en-US" altLang="ja-JP">
                <a:sym typeface="Symbol" panose="05050102010706020507" pitchFamily="18" charset="2"/>
              </a:rPr>
              <a:t>)</a:t>
            </a:r>
          </a:p>
          <a:p>
            <a:pPr>
              <a:buFont typeface="Monotype Sorts" pitchFamily="-65" charset="2"/>
              <a:buNone/>
            </a:pPr>
            <a:endParaRPr lang="en-US" altLang="en-US"/>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4E491A4A-3C0A-4D6B-A8E6-DAADB455E4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 Transformations (Cont.)</a:t>
            </a:r>
          </a:p>
        </p:txBody>
      </p:sp>
      <p:pic>
        <p:nvPicPr>
          <p:cNvPr id="3" name="Graphic 2">
            <a:extLst>
              <a:ext uri="{FF2B5EF4-FFF2-40B4-BE49-F238E27FC236}">
                <a16:creationId xmlns:a16="http://schemas.microsoft.com/office/drawing/2014/main" id="{33E806A7-61B5-4CE6-B8A7-DDF13E6D6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6795" y="975873"/>
            <a:ext cx="6170410" cy="2707691"/>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DA5B014-9A7D-4BC3-B609-3F8C59E676BD}"/>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Transformation Example: Pushing Projections</a:t>
            </a:r>
          </a:p>
        </p:txBody>
      </p:sp>
      <p:sp>
        <p:nvSpPr>
          <p:cNvPr id="36867" name="Rectangle 3">
            <a:extLst>
              <a:ext uri="{FF2B5EF4-FFF2-40B4-BE49-F238E27FC236}">
                <a16:creationId xmlns:a16="http://schemas.microsoft.com/office/drawing/2014/main" id="{FFF184D8-343D-426D-8603-75BB32384BEC}"/>
              </a:ext>
            </a:extLst>
          </p:cNvPr>
          <p:cNvSpPr>
            <a:spLocks noGrp="1" noChangeArrowheads="1"/>
          </p:cNvSpPr>
          <p:nvPr>
            <p:ph idx="1"/>
          </p:nvPr>
        </p:nvSpPr>
        <p:spPr>
          <a:xfrm>
            <a:off x="1641107" y="826873"/>
            <a:ext cx="5847348" cy="4025979"/>
          </a:xfrm>
        </p:spPr>
        <p:txBody>
          <a:bodyPr/>
          <a:lstStyle/>
          <a:p>
            <a:pPr>
              <a:lnSpc>
                <a:spcPct val="90000"/>
              </a:lnSpc>
            </a:pPr>
            <a:r>
              <a:rPr lang="en-US" altLang="en-US">
                <a:sym typeface="Symbol" panose="05050102010706020507" pitchFamily="18" charset="2"/>
              </a:rPr>
              <a:t>Consider: </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a:t>
            </a:r>
            <a:r>
              <a:rPr lang="en-US" altLang="ja-JP">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pPr>
              <a:lnSpc>
                <a:spcPct val="90000"/>
              </a:lnSpc>
            </a:pPr>
            <a:r>
              <a:rPr lang="en-US" altLang="en-US"/>
              <a:t>When we compute</a:t>
            </a:r>
          </a:p>
          <a:p>
            <a:pPr>
              <a:lnSpc>
                <a:spcPct val="90000"/>
              </a:lnSpc>
              <a:buFont typeface="Monotype Sorts" pitchFamily="-65" charset="2"/>
              <a:buNone/>
            </a:pPr>
            <a:r>
              <a:rPr lang="en-US" altLang="en-US"/>
              <a:t>		(</a:t>
            </a:r>
            <a:r>
              <a:rPr lang="en-US" altLang="en-US">
                <a:sym typeface="Symbol" panose="05050102010706020507" pitchFamily="18" charset="2"/>
              </a:rPr>
              <a:t></a:t>
            </a:r>
            <a:r>
              <a:rPr lang="en-US" altLang="en-US" i="1" baseline="-25000">
                <a:sym typeface="Symbol" panose="05050102010706020507" pitchFamily="18" charset="2"/>
              </a:rPr>
              <a:t>dept_name</a:t>
            </a:r>
            <a:r>
              <a:rPr lang="en-US" altLang="en-US" baseline="-25000">
                <a:sym typeface="Symbol" panose="05050102010706020507" pitchFamily="18" charset="2"/>
              </a:rPr>
              <a:t> = </a:t>
            </a:r>
            <a:r>
              <a:rPr lang="ja-JP" altLang="en-US"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a:sym typeface="Symbol" panose="05050102010706020507" pitchFamily="18" charset="2"/>
              </a:rPr>
              <a:t> (</a:t>
            </a:r>
            <a:r>
              <a:rPr lang="en-US" altLang="ja-JP" i="1">
                <a:sym typeface="Symbol" panose="05050102010706020507" pitchFamily="18" charset="2"/>
              </a:rPr>
              <a:t>instructor</a:t>
            </a:r>
            <a:r>
              <a:rPr lang="en-US" altLang="ja-JP">
                <a:sym typeface="Symbol" panose="05050102010706020507" pitchFamily="18" charset="2"/>
              </a:rPr>
              <a:t> </a:t>
            </a:r>
            <a:r>
              <a:rPr lang="en-IN" altLang="en-US">
                <a:ea typeface="MS PGothic" panose="020B0600070205080204" pitchFamily="34" charset="-128"/>
              </a:rPr>
              <a:t>⨝</a:t>
            </a:r>
            <a:r>
              <a:rPr lang="en-US" altLang="ja-JP">
                <a:sym typeface="Symbol" panose="05050102010706020507" pitchFamily="18" charset="2"/>
              </a:rPr>
              <a:t> </a:t>
            </a:r>
            <a:r>
              <a:rPr lang="en-US" altLang="ja-JP" i="1">
                <a:sym typeface="Symbol" panose="05050102010706020507" pitchFamily="18" charset="2"/>
              </a:rPr>
              <a:t>teaches</a:t>
            </a:r>
            <a:r>
              <a:rPr lang="en-US" altLang="ja-JP">
                <a:sym typeface="Symbol" panose="05050102010706020507" pitchFamily="18" charset="2"/>
              </a:rPr>
              <a:t>)</a:t>
            </a:r>
          </a:p>
          <a:p>
            <a:pPr>
              <a:lnSpc>
                <a:spcPct val="90000"/>
              </a:lnSpc>
              <a:buFont typeface="Monotype Sorts" pitchFamily="-65" charset="2"/>
              <a:buNone/>
            </a:pPr>
            <a:br>
              <a:rPr lang="en-US" altLang="en-US">
                <a:sym typeface="Symbol" panose="05050102010706020507" pitchFamily="18" charset="2"/>
              </a:rPr>
            </a:br>
            <a:r>
              <a:rPr lang="en-US" altLang="en-US">
                <a:sym typeface="Symbol" panose="05050102010706020507" pitchFamily="18" charset="2"/>
              </a:rPr>
              <a:t>we obtain a relation whose schema is:</a:t>
            </a:r>
            <a:br>
              <a:rPr lang="en-US" altLang="en-US">
                <a:sym typeface="Symbol" panose="05050102010706020507" pitchFamily="18" charset="2"/>
              </a:rPr>
            </a:br>
            <a:r>
              <a:rPr lang="en-US" altLang="en-US">
                <a:sym typeface="Symbol" panose="05050102010706020507" pitchFamily="18" charset="2"/>
              </a:rPr>
              <a:t>(</a:t>
            </a:r>
            <a:r>
              <a:rPr lang="en-US" altLang="en-US" i="1">
                <a:sym typeface="Symbol" panose="05050102010706020507" pitchFamily="18" charset="2"/>
              </a:rPr>
              <a:t>ID, name, dept_name, salary, </a:t>
            </a:r>
            <a:r>
              <a:rPr lang="en-US" altLang="en-US" i="1" err="1">
                <a:sym typeface="Symbol" panose="05050102010706020507" pitchFamily="18" charset="2"/>
              </a:rPr>
              <a:t>course_id</a:t>
            </a:r>
            <a:r>
              <a:rPr lang="en-US" altLang="en-US" i="1">
                <a:sym typeface="Symbol" panose="05050102010706020507" pitchFamily="18" charset="2"/>
              </a:rPr>
              <a:t>, </a:t>
            </a:r>
            <a:r>
              <a:rPr lang="en-US" altLang="en-US" i="1" err="1">
                <a:sym typeface="Symbol" panose="05050102010706020507" pitchFamily="18" charset="2"/>
              </a:rPr>
              <a:t>sec_id</a:t>
            </a:r>
            <a:r>
              <a:rPr lang="en-US" altLang="en-US" i="1">
                <a:sym typeface="Symbol" panose="05050102010706020507" pitchFamily="18" charset="2"/>
              </a:rPr>
              <a:t>, semester, year)</a:t>
            </a:r>
          </a:p>
          <a:p>
            <a:pPr>
              <a:lnSpc>
                <a:spcPct val="90000"/>
              </a:lnSpc>
            </a:pPr>
            <a:r>
              <a:rPr lang="en-US" altLang="en-US"/>
              <a:t>Push projections using equivalence rules 8a and 8b; eliminate unneeded attributes from intermediate results to get:</a:t>
            </a:r>
            <a:br>
              <a:rPr lang="en-US" altLang="en-US"/>
            </a:br>
            <a:r>
              <a:rPr lang="en-US" altLang="en-US"/>
              <a:t>      </a:t>
            </a: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name, </a:t>
            </a:r>
            <a:r>
              <a:rPr lang="en-US" altLang="en-US" i="1" baseline="-25000" err="1">
                <a:sym typeface="Symbol" panose="05050102010706020507" pitchFamily="18" charset="2"/>
              </a:rPr>
              <a:t>course_id</a:t>
            </a:r>
            <a:r>
              <a:rPr lang="en-US" altLang="en-US">
                <a:sym typeface="Symbol" panose="05050102010706020507" pitchFamily="18" charset="2"/>
              </a:rPr>
              <a:t> (</a:t>
            </a:r>
            <a:br>
              <a:rPr lang="en-US" altLang="en-US">
                <a:sym typeface="Symbol" panose="05050102010706020507" pitchFamily="18" charset="2"/>
              </a:rPr>
            </a:br>
            <a:r>
              <a:rPr lang="en-US" altLang="en-US">
                <a:sym typeface="Symbol" panose="05050102010706020507" pitchFamily="18" charset="2"/>
              </a:rPr>
              <a:t>                             </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a:t>
            </a:r>
            <a:r>
              <a:rPr lang="en-US" altLang="ja-JP">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pPr>
              <a:lnSpc>
                <a:spcPct val="90000"/>
              </a:lnSpc>
            </a:pPr>
            <a:r>
              <a:rPr lang="en-US" altLang="en-US">
                <a:sym typeface="Symbol" panose="05050102010706020507" pitchFamily="18" charset="2"/>
              </a:rPr>
              <a:t>Performing the projection as early as possible reduces the size of the relation to be joined. </a:t>
            </a:r>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C6E47C56-A0BE-493D-99C6-FE63BED90C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a:t>
            </a:r>
          </a:p>
        </p:txBody>
      </p:sp>
      <p:sp>
        <p:nvSpPr>
          <p:cNvPr id="37891" name="Rectangle 3">
            <a:extLst>
              <a:ext uri="{FF2B5EF4-FFF2-40B4-BE49-F238E27FC236}">
                <a16:creationId xmlns:a16="http://schemas.microsoft.com/office/drawing/2014/main" id="{7C1CF120-E4F7-4429-B2DB-787B5E5C06E0}"/>
              </a:ext>
            </a:extLst>
          </p:cNvPr>
          <p:cNvSpPr>
            <a:spLocks noGrp="1" noChangeArrowheads="1"/>
          </p:cNvSpPr>
          <p:nvPr>
            <p:ph idx="1"/>
          </p:nvPr>
        </p:nvSpPr>
        <p:spPr>
          <a:xfrm>
            <a:off x="1641108" y="805217"/>
            <a:ext cx="5695749" cy="4025979"/>
          </a:xfrm>
        </p:spPr>
        <p:txBody>
          <a:bodyPr/>
          <a:lstStyle/>
          <a:p>
            <a:pPr>
              <a:tabLst>
                <a:tab pos="1460897" algn="l"/>
              </a:tabLst>
            </a:pPr>
            <a:r>
              <a:rPr lang="en-US" altLang="en-US"/>
              <a:t>For all relations </a:t>
            </a:r>
            <a:r>
              <a:rPr lang="en-US" altLang="en-US" i="1"/>
              <a:t>r</a:t>
            </a:r>
            <a:r>
              <a:rPr lang="en-US" altLang="en-US" baseline="-25000"/>
              <a:t>1, </a:t>
            </a:r>
            <a:r>
              <a:rPr lang="en-US" altLang="en-US" i="1"/>
              <a:t>r</a:t>
            </a:r>
            <a:r>
              <a:rPr lang="en-US" altLang="en-US" baseline="-25000"/>
              <a:t>2, </a:t>
            </a:r>
            <a:r>
              <a:rPr lang="en-US" altLang="en-US"/>
              <a:t>and </a:t>
            </a:r>
            <a:r>
              <a:rPr lang="en-US" altLang="en-US" i="1"/>
              <a:t>r</a:t>
            </a:r>
            <a:r>
              <a:rPr lang="en-US" altLang="en-US" baseline="-25000"/>
              <a:t>3</a:t>
            </a:r>
            <a:r>
              <a:rPr lang="en-US" altLang="en-US"/>
              <a:t>,</a:t>
            </a:r>
          </a:p>
          <a:p>
            <a:pPr>
              <a:buNone/>
              <a:tabLst>
                <a:tab pos="1460897" algn="l"/>
              </a:tabLst>
            </a:pPr>
            <a:r>
              <a:rPr lang="en-US" altLang="en-US"/>
              <a:t>		(</a:t>
            </a:r>
            <a:r>
              <a:rPr lang="en-US" altLang="en-US" i="1"/>
              <a:t>r</a:t>
            </a:r>
            <a:r>
              <a:rPr lang="en-US" altLang="en-US" baseline="-25000"/>
              <a:t>1</a:t>
            </a:r>
            <a:r>
              <a:rPr lang="en-IN" altLang="en-US">
                <a:ea typeface="MS PGothic" panose="020B0600070205080204" pitchFamily="34" charset="-128"/>
              </a:rPr>
              <a:t> ⨝</a:t>
            </a:r>
            <a:r>
              <a:rPr lang="en-US" altLang="en-US" i="1">
                <a:ea typeface="MS PGothic" panose="020B0600070205080204" pitchFamily="34" charset="-128"/>
              </a:rPr>
              <a:t>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3  </a:t>
            </a:r>
            <a:r>
              <a:rPr lang="en-US" altLang="en-US"/>
              <a:t>= </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a:t>(</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3 </a:t>
            </a:r>
            <a:r>
              <a:rPr lang="en-US" altLang="en-US"/>
              <a:t>)</a:t>
            </a:r>
          </a:p>
          <a:p>
            <a:pPr>
              <a:buNone/>
              <a:tabLst>
                <a:tab pos="1460897" algn="l"/>
              </a:tabLst>
            </a:pPr>
            <a:r>
              <a:rPr lang="en-US" altLang="en-US"/>
              <a:t>	(Join Associativity)</a:t>
            </a:r>
            <a:r>
              <a:rPr lang="en-IN" altLang="en-US">
                <a:ea typeface="MS PGothic" panose="020B0600070205080204" pitchFamily="34" charset="-128"/>
              </a:rPr>
              <a:t> ⨝</a:t>
            </a:r>
            <a:r>
              <a:rPr lang="en-US" altLang="en-US" i="1">
                <a:ea typeface="MS PGothic" panose="020B0600070205080204" pitchFamily="34" charset="-128"/>
              </a:rPr>
              <a:t> </a:t>
            </a:r>
            <a:endParaRPr lang="en-US" altLang="en-US"/>
          </a:p>
          <a:p>
            <a:pPr>
              <a:tabLst>
                <a:tab pos="1460897" algn="l"/>
              </a:tabLst>
            </a:pPr>
            <a:r>
              <a:rPr lang="en-US" altLang="en-US"/>
              <a:t>If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3 </a:t>
            </a:r>
            <a:r>
              <a:rPr lang="en-US" altLang="en-US"/>
              <a:t> is quite large and </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2</a:t>
            </a:r>
            <a:r>
              <a:rPr lang="en-US" altLang="en-US"/>
              <a:t> is small, we choose</a:t>
            </a:r>
          </a:p>
          <a:p>
            <a:pPr>
              <a:buNone/>
              <a:tabLst>
                <a:tab pos="1460897" algn="l"/>
              </a:tabLst>
            </a:pPr>
            <a:br>
              <a:rPr lang="en-US" altLang="en-US" baseline="-25000"/>
            </a:br>
            <a:r>
              <a:rPr lang="en-US" altLang="en-US" baseline="-25000"/>
              <a:t>	 </a:t>
            </a:r>
            <a:r>
              <a:rPr lang="en-US" altLang="en-US"/>
              <a:t>(</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3</a:t>
            </a:r>
            <a:endParaRPr lang="en-US" altLang="en-US"/>
          </a:p>
          <a:p>
            <a:pPr>
              <a:buNone/>
              <a:tabLst>
                <a:tab pos="1460897" algn="l"/>
              </a:tabLst>
            </a:pPr>
            <a:r>
              <a:rPr lang="en-US" altLang="en-US"/>
              <a:t>	so that we compute and store a smaller temporary relation.</a:t>
            </a:r>
            <a:endParaRPr lang="en-US" altLang="en-US" baseline="-25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A7DFCF53-4E54-4048-AC08-C5BD5617B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 (Cont.)</a:t>
            </a:r>
          </a:p>
        </p:txBody>
      </p:sp>
      <p:sp>
        <p:nvSpPr>
          <p:cNvPr id="39939" name="Rectangle 3">
            <a:extLst>
              <a:ext uri="{FF2B5EF4-FFF2-40B4-BE49-F238E27FC236}">
                <a16:creationId xmlns:a16="http://schemas.microsoft.com/office/drawing/2014/main" id="{FC58C06D-6BC1-4E20-A3A3-6AFD666C4DA4}"/>
              </a:ext>
            </a:extLst>
          </p:cNvPr>
          <p:cNvSpPr>
            <a:spLocks noGrp="1" noChangeArrowheads="1"/>
          </p:cNvSpPr>
          <p:nvPr>
            <p:ph idx="1"/>
          </p:nvPr>
        </p:nvSpPr>
        <p:spPr>
          <a:xfrm>
            <a:off x="1641108" y="805217"/>
            <a:ext cx="5688531" cy="4025979"/>
          </a:xfrm>
        </p:spPr>
        <p:txBody>
          <a:bodyPr/>
          <a:lstStyle/>
          <a:p>
            <a:pPr>
              <a:tabLst>
                <a:tab pos="898922" algn="l"/>
              </a:tabLst>
            </a:pPr>
            <a:r>
              <a:rPr lang="en-US" altLang="en-US"/>
              <a:t>Consider the expression</a:t>
            </a:r>
          </a:p>
          <a:p>
            <a:pPr>
              <a:buNone/>
              <a:tabLst>
                <a:tab pos="898922" algn="l"/>
              </a:tabLst>
            </a:pPr>
            <a:r>
              <a:rPr lang="en-US" altLang="en-US"/>
              <a:t>		</a:t>
            </a: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a:t>
            </a:r>
            <a:r>
              <a:rPr lang="en-IN" altLang="en-US">
                <a:ea typeface="MS PGothic" panose="020B0600070205080204" pitchFamily="34" charset="-128"/>
              </a:rPr>
              <a:t> ⨝</a:t>
            </a:r>
            <a:r>
              <a:rPr lang="en-US" altLang="ja-JP" i="1">
                <a:sym typeface="Symbol" panose="05050102010706020507" pitchFamily="18" charset="2"/>
              </a:rPr>
              <a:t> teaches</a:t>
            </a:r>
            <a:r>
              <a:rPr lang="en-US" altLang="ja-JP">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pPr>
              <a:tabLst>
                <a:tab pos="898922" algn="l"/>
              </a:tabLst>
            </a:pPr>
            <a:r>
              <a:rPr lang="en-US" altLang="en-US"/>
              <a:t>Could compute   </a:t>
            </a:r>
            <a:r>
              <a:rPr lang="en-US" altLang="en-US" i="1"/>
              <a:t>teaches </a:t>
            </a:r>
            <a:r>
              <a:rPr lang="en-IN" altLang="en-US">
                <a:ea typeface="MS PGothic" panose="020B0600070205080204" pitchFamily="34" charset="-128"/>
              </a:rPr>
              <a:t>⨝</a:t>
            </a:r>
            <a:r>
              <a:rPr lang="en-US" altLang="en-US" i="1"/>
              <a:t> </a:t>
            </a:r>
            <a:r>
              <a:rPr lang="en-US" altLang="en-US">
                <a:sym typeface="Symbol" panose="05050102010706020507" pitchFamily="18" charset="2"/>
              </a:rPr>
              <a:t></a:t>
            </a:r>
            <a:r>
              <a:rPr lang="en-US" altLang="en-US" i="1" baseline="-25000" err="1">
                <a:sym typeface="Symbol" panose="05050102010706020507" pitchFamily="18" charset="2"/>
              </a:rPr>
              <a:t>course_id</a:t>
            </a:r>
            <a:r>
              <a:rPr lang="en-US" altLang="en-US" i="1" baseline="-25000">
                <a:sym typeface="Symbol" panose="05050102010706020507" pitchFamily="18" charset="2"/>
              </a:rPr>
              <a:t>, title</a:t>
            </a:r>
            <a:r>
              <a:rPr lang="en-US" altLang="en-US" i="1">
                <a:sym typeface="Symbol" panose="05050102010706020507" pitchFamily="18" charset="2"/>
              </a:rPr>
              <a:t> </a:t>
            </a:r>
            <a:r>
              <a:rPr lang="en-US" altLang="en-US">
                <a:sym typeface="Symbol" panose="05050102010706020507" pitchFamily="18" charset="2"/>
              </a:rPr>
              <a:t>(</a:t>
            </a:r>
            <a:r>
              <a:rPr lang="en-US" altLang="en-US" i="1">
                <a:sym typeface="Symbol" panose="05050102010706020507" pitchFamily="18" charset="2"/>
              </a:rPr>
              <a:t>course</a:t>
            </a:r>
            <a:r>
              <a:rPr lang="en-US" altLang="en-US">
                <a:sym typeface="Symbol" panose="05050102010706020507" pitchFamily="18" charset="2"/>
              </a:rPr>
              <a:t>)</a:t>
            </a:r>
            <a:r>
              <a:rPr lang="en-US" altLang="en-US" i="1"/>
              <a:t> </a:t>
            </a:r>
            <a:r>
              <a:rPr lang="en-US" altLang="en-US"/>
              <a:t>first, and join result with </a:t>
            </a:r>
            <a:br>
              <a:rPr lang="en-US" altLang="en-US"/>
            </a:br>
            <a:r>
              <a:rPr lang="en-US" altLang="en-US"/>
              <a:t>	 </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a:t>
            </a:r>
            <a:r>
              <a:rPr lang="en-US" altLang="ja-JP">
                <a:sym typeface="Symbol" panose="05050102010706020507" pitchFamily="18" charset="2"/>
              </a:rPr>
              <a:t>)</a:t>
            </a:r>
            <a:r>
              <a:rPr lang="en-US" altLang="ja-JP" i="1">
                <a:sym typeface="Symbol" panose="05050102010706020507" pitchFamily="18" charset="2"/>
              </a:rPr>
              <a:t> </a:t>
            </a:r>
            <a:br>
              <a:rPr lang="en-US" altLang="ja-JP" i="1">
                <a:sym typeface="Symbol" panose="05050102010706020507" pitchFamily="18" charset="2"/>
              </a:rPr>
            </a:br>
            <a:r>
              <a:rPr lang="en-US" altLang="ja-JP">
                <a:sym typeface="Symbol" panose="05050102010706020507" pitchFamily="18" charset="2"/>
              </a:rPr>
              <a:t>but  the result of the first join</a:t>
            </a:r>
            <a:r>
              <a:rPr lang="en-US" altLang="ja-JP" i="1">
                <a:sym typeface="Symbol" panose="05050102010706020507" pitchFamily="18" charset="2"/>
              </a:rPr>
              <a:t> </a:t>
            </a:r>
            <a:r>
              <a:rPr lang="en-US" altLang="ja-JP">
                <a:sym typeface="Symbol" panose="05050102010706020507" pitchFamily="18" charset="2"/>
              </a:rPr>
              <a:t>is likely to be a large relation.</a:t>
            </a:r>
          </a:p>
          <a:p>
            <a:pPr>
              <a:tabLst>
                <a:tab pos="898922" algn="l"/>
              </a:tabLst>
            </a:pPr>
            <a:r>
              <a:rPr lang="en-US" altLang="en-US">
                <a:sym typeface="Symbol" panose="05050102010706020507" pitchFamily="18" charset="2"/>
              </a:rPr>
              <a:t>Only a small fraction of the university</a:t>
            </a:r>
            <a:r>
              <a:rPr lang="ja-JP" altLang="en-US">
                <a:sym typeface="Symbol" panose="05050102010706020507" pitchFamily="18" charset="2"/>
              </a:rPr>
              <a:t>’</a:t>
            </a:r>
            <a:r>
              <a:rPr lang="en-US" altLang="ja-JP">
                <a:sym typeface="Symbol" panose="05050102010706020507" pitchFamily="18" charset="2"/>
              </a:rPr>
              <a:t>s instructors are likely to be from the Music department</a:t>
            </a:r>
          </a:p>
          <a:p>
            <a:pPr lvl="1">
              <a:tabLst>
                <a:tab pos="898922" algn="l"/>
              </a:tabLst>
            </a:pPr>
            <a:r>
              <a:rPr lang="en-US" altLang="en-US">
                <a:sym typeface="Symbol" panose="05050102010706020507" pitchFamily="18" charset="2"/>
              </a:rPr>
              <a:t> it is better to compute</a:t>
            </a:r>
          </a:p>
          <a:p>
            <a:pPr>
              <a:buNone/>
              <a:tabLst>
                <a:tab pos="898922" algn="l"/>
              </a:tabLst>
            </a:pPr>
            <a:r>
              <a:rPr lang="en-US" altLang="en-US"/>
              <a:t>		 </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 </a:t>
            </a:r>
            <a:r>
              <a:rPr lang="en-IN" altLang="en-US">
                <a:ea typeface="MS PGothic" panose="020B0600070205080204" pitchFamily="34" charset="-128"/>
              </a:rPr>
              <a:t>⨝</a:t>
            </a:r>
            <a:r>
              <a:rPr lang="en-US" altLang="ja-JP" i="1">
                <a:sym typeface="Symbol" panose="05050102010706020507" pitchFamily="18" charset="2"/>
              </a:rPr>
              <a:t> teaches </a:t>
            </a:r>
          </a:p>
          <a:p>
            <a:pPr>
              <a:buNone/>
              <a:tabLst>
                <a:tab pos="898922" algn="l"/>
              </a:tabLst>
            </a:pPr>
            <a:r>
              <a:rPr lang="en-US" altLang="en-US" i="1">
                <a:sym typeface="Symbol" panose="05050102010706020507" pitchFamily="18" charset="2"/>
              </a:rPr>
              <a:t>	       </a:t>
            </a:r>
            <a:r>
              <a:rPr lang="en-US" altLang="en-US">
                <a:sym typeface="Symbol" panose="05050102010706020507" pitchFamily="18" charset="2"/>
              </a:rPr>
              <a:t>first.</a:t>
            </a:r>
            <a:r>
              <a:rPr lang="en-US" altLang="en-US"/>
              <a:t> </a:t>
            </a:r>
          </a:p>
          <a:p>
            <a:pPr>
              <a:buNone/>
              <a:tabLst>
                <a:tab pos="898922" algn="l"/>
              </a:tabLst>
            </a:pPr>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A6C3F11C-A25B-4E42-A39E-BB138AAD92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Enumeration of Equivalent Expressions</a:t>
            </a:r>
          </a:p>
        </p:txBody>
      </p:sp>
      <p:sp>
        <p:nvSpPr>
          <p:cNvPr id="41987" name="Rectangle 3">
            <a:extLst>
              <a:ext uri="{FF2B5EF4-FFF2-40B4-BE49-F238E27FC236}">
                <a16:creationId xmlns:a16="http://schemas.microsoft.com/office/drawing/2014/main" id="{F6C31D7E-F789-4652-9488-B1AEE7EED4D5}"/>
              </a:ext>
            </a:extLst>
          </p:cNvPr>
          <p:cNvSpPr>
            <a:spLocks noGrp="1" noChangeArrowheads="1"/>
          </p:cNvSpPr>
          <p:nvPr>
            <p:ph idx="1"/>
          </p:nvPr>
        </p:nvSpPr>
        <p:spPr>
          <a:xfrm>
            <a:off x="1648326" y="826873"/>
            <a:ext cx="5789596" cy="4025979"/>
          </a:xfrm>
        </p:spPr>
        <p:txBody>
          <a:bodyPr/>
          <a:lstStyle/>
          <a:p>
            <a:r>
              <a:rPr lang="en-US" altLang="en-US"/>
              <a:t>Query optimizers use equivalence rules to </a:t>
            </a:r>
            <a:r>
              <a:rPr lang="en-US" altLang="en-US" b="1"/>
              <a:t>systematically</a:t>
            </a:r>
            <a:r>
              <a:rPr lang="en-US" altLang="en-US"/>
              <a:t> generate expressions equivalent to the given expression</a:t>
            </a:r>
          </a:p>
          <a:p>
            <a:r>
              <a:rPr lang="en-US" altLang="en-US"/>
              <a:t>Can generate all equivalent expressions as follows: </a:t>
            </a:r>
          </a:p>
          <a:p>
            <a:pPr lvl="1"/>
            <a:r>
              <a:rPr lang="en-US" altLang="en-US"/>
              <a:t> Repeat</a:t>
            </a:r>
          </a:p>
          <a:p>
            <a:pPr lvl="2"/>
            <a:r>
              <a:rPr lang="en-US" altLang="en-US"/>
              <a:t>apply all applicable equivalence  rules on every subexpression of every equivalent expression found so far</a:t>
            </a:r>
          </a:p>
          <a:p>
            <a:pPr lvl="2"/>
            <a:r>
              <a:rPr lang="en-US" altLang="en-US"/>
              <a:t>add newly generated expressions to the set of equivalent expressions </a:t>
            </a:r>
          </a:p>
          <a:p>
            <a:pPr lvl="2">
              <a:buFont typeface="Webdings" panose="05030102010509060703" pitchFamily="18" charset="2"/>
              <a:buNone/>
            </a:pPr>
            <a:r>
              <a:rPr lang="en-US" altLang="en-US"/>
              <a:t>Until no new equivalent expressions are generated above</a:t>
            </a:r>
          </a:p>
          <a:p>
            <a:r>
              <a:rPr lang="en-US" altLang="en-US"/>
              <a:t>The above approach is very expensive in space and time</a:t>
            </a:r>
          </a:p>
          <a:p>
            <a:pPr lvl="1"/>
            <a:r>
              <a:rPr lang="en-US" altLang="en-US"/>
              <a:t>Two approaches</a:t>
            </a:r>
          </a:p>
          <a:p>
            <a:pPr lvl="2"/>
            <a:r>
              <a:rPr lang="en-US" altLang="en-US"/>
              <a:t>Optimized plan generation based on transformation rules</a:t>
            </a:r>
          </a:p>
          <a:p>
            <a:pPr lvl="2"/>
            <a:r>
              <a:rPr lang="en-US" altLang="en-US"/>
              <a:t>Special case approach for queries with only selections, projections and joins</a:t>
            </a:r>
          </a:p>
          <a:p>
            <a:pPr>
              <a:buFont typeface="Monotype Sorts" pitchFamily="-65" charset="2"/>
              <a:buNone/>
            </a:pP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Compilation</a:t>
            </a:r>
          </a:p>
        </p:txBody>
      </p:sp>
      <p:pic>
        <p:nvPicPr>
          <p:cNvPr id="5" name="Picture 4"/>
          <p:cNvPicPr>
            <a:picLocks noChangeAspect="1"/>
          </p:cNvPicPr>
          <p:nvPr/>
        </p:nvPicPr>
        <p:blipFill>
          <a:blip r:embed="rId2"/>
          <a:stretch>
            <a:fillRect/>
          </a:stretch>
        </p:blipFill>
        <p:spPr>
          <a:xfrm>
            <a:off x="457200" y="514350"/>
            <a:ext cx="6845300" cy="2209800"/>
          </a:xfrm>
          <a:prstGeom prst="rect">
            <a:avLst/>
          </a:prstGeom>
        </p:spPr>
      </p:pic>
      <p:pic>
        <p:nvPicPr>
          <p:cNvPr id="6" name="Picture 5"/>
          <p:cNvPicPr>
            <a:picLocks noChangeAspect="1"/>
          </p:cNvPicPr>
          <p:nvPr/>
        </p:nvPicPr>
        <p:blipFill>
          <a:blip r:embed="rId3"/>
          <a:stretch>
            <a:fillRect/>
          </a:stretch>
        </p:blipFill>
        <p:spPr>
          <a:xfrm>
            <a:off x="546100" y="2488752"/>
            <a:ext cx="6616700" cy="2159000"/>
          </a:xfrm>
          <a:prstGeom prst="rect">
            <a:avLst/>
          </a:prstGeom>
        </p:spPr>
      </p:pic>
      <p:sp>
        <p:nvSpPr>
          <p:cNvPr id="7" name="Rectangle 6"/>
          <p:cNvSpPr/>
          <p:nvPr/>
        </p:nvSpPr>
        <p:spPr>
          <a:xfrm>
            <a:off x="3733800" y="514350"/>
            <a:ext cx="6324600" cy="43088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2nd Edition</a:t>
            </a:r>
            <a:endPar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Tree>
    <p:extLst>
      <p:ext uri="{BB962C8B-B14F-4D97-AF65-F5344CB8AC3E}">
        <p14:creationId xmlns:p14="http://schemas.microsoft.com/office/powerpoint/2010/main" val="28022883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a:extLst>
              <a:ext uri="{FF2B5EF4-FFF2-40B4-BE49-F238E27FC236}">
                <a16:creationId xmlns:a16="http://schemas.microsoft.com/office/drawing/2014/main" id="{A841BFC6-44BE-4C9F-A1AF-2D2B70137654}"/>
              </a:ext>
            </a:extLst>
          </p:cNvPr>
          <p:cNvSpPr>
            <a:spLocks noGrp="1" noChangeArrowheads="1"/>
          </p:cNvSpPr>
          <p:nvPr>
            <p:ph type="title"/>
          </p:nvPr>
        </p:nvSpPr>
        <p:spPr>
          <a:xfrm>
            <a:off x="1555267" y="88055"/>
            <a:ext cx="6520277" cy="522821"/>
          </a:xfrm>
        </p:spPr>
        <p:txBody>
          <a:bodyPr/>
          <a:lstStyle/>
          <a:p>
            <a:pPr>
              <a:defRPr/>
            </a:pPr>
            <a:r>
              <a:rPr lang="en-US" altLang="en-US" sz="1950">
                <a:effectLst>
                  <a:outerShdw blurRad="38100" dist="38100" dir="2700000" algn="tl">
                    <a:srgbClr val="C0C0C0"/>
                  </a:outerShdw>
                </a:effectLst>
              </a:rPr>
              <a:t>Implementing Transformation Based Optimization</a:t>
            </a:r>
          </a:p>
        </p:txBody>
      </p:sp>
      <p:sp>
        <p:nvSpPr>
          <p:cNvPr id="44035" name="Rectangle 3">
            <a:extLst>
              <a:ext uri="{FF2B5EF4-FFF2-40B4-BE49-F238E27FC236}">
                <a16:creationId xmlns:a16="http://schemas.microsoft.com/office/drawing/2014/main" id="{5EC7FF5E-BA26-4F49-881B-EBC2A8B4FA47}"/>
              </a:ext>
            </a:extLst>
          </p:cNvPr>
          <p:cNvSpPr>
            <a:spLocks noGrp="1" noChangeArrowheads="1"/>
          </p:cNvSpPr>
          <p:nvPr>
            <p:ph idx="1"/>
          </p:nvPr>
        </p:nvSpPr>
        <p:spPr>
          <a:xfrm>
            <a:off x="1655546" y="826873"/>
            <a:ext cx="5869004" cy="4025979"/>
          </a:xfrm>
        </p:spPr>
        <p:txBody>
          <a:bodyPr/>
          <a:lstStyle/>
          <a:p>
            <a:r>
              <a:rPr lang="en-US" altLang="en-US"/>
              <a:t>Space requirements reduced by sharing common sub-expressions:</a:t>
            </a:r>
          </a:p>
          <a:p>
            <a:pPr lvl="1"/>
            <a:r>
              <a:rPr lang="en-US" altLang="en-US"/>
              <a:t>when E1 is generated from E2 by an equivalence rule, usually only the top level of the two are different, subtrees below are the same and can be shared using pointers</a:t>
            </a:r>
          </a:p>
          <a:p>
            <a:pPr lvl="2"/>
            <a:r>
              <a:rPr lang="en-US" altLang="en-US"/>
              <a:t>E.g., when applying join commutativity</a:t>
            </a:r>
          </a:p>
          <a:p>
            <a:pPr lvl="2">
              <a:buFont typeface="Webdings" panose="05030102010509060703" pitchFamily="18" charset="2"/>
              <a:buNone/>
            </a:pPr>
            <a:br>
              <a:rPr lang="en-US" altLang="en-US"/>
            </a:br>
            <a:br>
              <a:rPr lang="en-US" altLang="en-US"/>
            </a:br>
            <a:br>
              <a:rPr lang="en-US" altLang="en-US"/>
            </a:br>
            <a:br>
              <a:rPr lang="en-US" altLang="en-US"/>
            </a:br>
            <a:br>
              <a:rPr lang="en-US" altLang="en-US"/>
            </a:br>
            <a:endParaRPr lang="en-US" altLang="en-US"/>
          </a:p>
          <a:p>
            <a:pPr lvl="1"/>
            <a:r>
              <a:rPr lang="en-US" altLang="en-US"/>
              <a:t>Same sub-expression may get generated multiple times</a:t>
            </a:r>
          </a:p>
          <a:p>
            <a:pPr lvl="2"/>
            <a:r>
              <a:rPr lang="en-US" altLang="en-US"/>
              <a:t>Detect duplicate sub-expressions and share one copy</a:t>
            </a:r>
          </a:p>
          <a:p>
            <a:r>
              <a:rPr lang="en-US" altLang="en-US"/>
              <a:t>Time requirements are reduced by not generating all expressions</a:t>
            </a:r>
          </a:p>
          <a:p>
            <a:pPr lvl="1"/>
            <a:r>
              <a:rPr lang="en-US" altLang="en-US"/>
              <a:t>Dynamic programming</a:t>
            </a:r>
          </a:p>
          <a:p>
            <a:pPr lvl="2"/>
            <a:r>
              <a:rPr lang="en-US" altLang="en-US"/>
              <a:t>We will study only the special case of dynamic programming for join order optimization</a:t>
            </a:r>
          </a:p>
        </p:txBody>
      </p:sp>
      <p:pic>
        <p:nvPicPr>
          <p:cNvPr id="2" name="Picture 1"/>
          <p:cNvPicPr>
            <a:picLocks noChangeAspect="1"/>
          </p:cNvPicPr>
          <p:nvPr/>
        </p:nvPicPr>
        <p:blipFill>
          <a:blip r:embed="rId3"/>
          <a:stretch>
            <a:fillRect/>
          </a:stretch>
        </p:blipFill>
        <p:spPr>
          <a:xfrm>
            <a:off x="3359427" y="2105939"/>
            <a:ext cx="1966550" cy="97882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CD7419F5-FE92-4159-9AAF-687033F90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 Estimation</a:t>
            </a:r>
          </a:p>
        </p:txBody>
      </p:sp>
      <p:sp>
        <p:nvSpPr>
          <p:cNvPr id="46083" name="Rectangle 3">
            <a:extLst>
              <a:ext uri="{FF2B5EF4-FFF2-40B4-BE49-F238E27FC236}">
                <a16:creationId xmlns:a16="http://schemas.microsoft.com/office/drawing/2014/main" id="{6F513389-B461-4AFD-8659-5598A25B6340}"/>
              </a:ext>
            </a:extLst>
          </p:cNvPr>
          <p:cNvSpPr>
            <a:spLocks noGrp="1" noChangeArrowheads="1"/>
          </p:cNvSpPr>
          <p:nvPr>
            <p:ph idx="1"/>
          </p:nvPr>
        </p:nvSpPr>
        <p:spPr>
          <a:xfrm>
            <a:off x="1648326" y="826873"/>
            <a:ext cx="6128837" cy="4025979"/>
          </a:xfrm>
        </p:spPr>
        <p:txBody>
          <a:bodyPr/>
          <a:lstStyle/>
          <a:p>
            <a:r>
              <a:rPr lang="en-US" altLang="en-US"/>
              <a:t>Cost of each operator computer as described in Chapter 15</a:t>
            </a:r>
          </a:p>
          <a:p>
            <a:pPr lvl="1"/>
            <a:r>
              <a:rPr lang="en-US" altLang="en-US"/>
              <a:t>Need statistics of input relations</a:t>
            </a:r>
          </a:p>
          <a:p>
            <a:pPr lvl="2"/>
            <a:r>
              <a:rPr lang="en-US" altLang="en-US"/>
              <a:t>E.g., number of tuples, sizes of tuples</a:t>
            </a:r>
          </a:p>
          <a:p>
            <a:r>
              <a:rPr lang="en-US" altLang="en-US"/>
              <a:t>Inputs can be results of sub-expressions</a:t>
            </a:r>
          </a:p>
          <a:p>
            <a:pPr lvl="1"/>
            <a:r>
              <a:rPr lang="en-US" altLang="en-US"/>
              <a:t>Need to estimate statistics of expression results</a:t>
            </a:r>
          </a:p>
          <a:p>
            <a:pPr lvl="1"/>
            <a:r>
              <a:rPr lang="en-US" altLang="en-US"/>
              <a:t>To do so, we require additional statistics</a:t>
            </a:r>
          </a:p>
          <a:p>
            <a:pPr lvl="2"/>
            <a:r>
              <a:rPr lang="en-US" altLang="en-US"/>
              <a:t>E.g., number of distinct values for an attribute</a:t>
            </a:r>
          </a:p>
          <a:p>
            <a:r>
              <a:rPr lang="en-US" altLang="en-US"/>
              <a:t>More on cost estimation later</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a:extLst>
              <a:ext uri="{FF2B5EF4-FFF2-40B4-BE49-F238E27FC236}">
                <a16:creationId xmlns:a16="http://schemas.microsoft.com/office/drawing/2014/main" id="{64326744-9FBF-4DBD-9453-5D70A30DDC0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Evaluation Plans</a:t>
            </a:r>
          </a:p>
        </p:txBody>
      </p:sp>
      <p:sp>
        <p:nvSpPr>
          <p:cNvPr id="48131" name="Rectangle 3">
            <a:extLst>
              <a:ext uri="{FF2B5EF4-FFF2-40B4-BE49-F238E27FC236}">
                <a16:creationId xmlns:a16="http://schemas.microsoft.com/office/drawing/2014/main" id="{EFE03035-031F-48FD-B68D-7BF85E78CE40}"/>
              </a:ext>
            </a:extLst>
          </p:cNvPr>
          <p:cNvSpPr>
            <a:spLocks noGrp="1" noChangeArrowheads="1"/>
          </p:cNvSpPr>
          <p:nvPr>
            <p:ph idx="1"/>
          </p:nvPr>
        </p:nvSpPr>
        <p:spPr>
          <a:xfrm>
            <a:off x="1648326" y="826873"/>
            <a:ext cx="5847348" cy="4025979"/>
          </a:xfrm>
        </p:spPr>
        <p:txBody>
          <a:bodyPr/>
          <a:lstStyle/>
          <a:p>
            <a:r>
              <a:rPr lang="en-US" altLang="en-US"/>
              <a:t>Must consider the interaction of evaluation techniques when choosing evaluation plans</a:t>
            </a:r>
          </a:p>
          <a:p>
            <a:pPr lvl="1"/>
            <a:r>
              <a:rPr lang="en-US" altLang="en-US"/>
              <a:t>choosing the cheapest algorithm for each operation independently may not yield best overall algorithm.  E.g.</a:t>
            </a:r>
          </a:p>
          <a:p>
            <a:pPr lvl="2"/>
            <a:r>
              <a:rPr lang="en-US" altLang="en-US"/>
              <a:t>merge-join may be costlier than hash-join, but may provide a sorted output which reduces the cost for an outer level aggregation.</a:t>
            </a:r>
          </a:p>
          <a:p>
            <a:pPr lvl="2"/>
            <a:r>
              <a:rPr lang="en-US" altLang="en-US"/>
              <a:t>nested-loop join may provide opportunity for pipelining</a:t>
            </a:r>
          </a:p>
          <a:p>
            <a:r>
              <a:rPr lang="en-US" altLang="en-US"/>
              <a:t>Practical query optimizers incorporate elements of the following two broad approaches:</a:t>
            </a:r>
          </a:p>
          <a:p>
            <a:pPr lvl="1">
              <a:buFont typeface="Monotype Sorts" pitchFamily="-65" charset="2"/>
              <a:buNone/>
            </a:pPr>
            <a:r>
              <a:rPr lang="en-US" altLang="en-US"/>
              <a:t>1.	Search all the plans and choose the best plan in a </a:t>
            </a:r>
            <a:br>
              <a:rPr lang="en-US" altLang="en-US"/>
            </a:br>
            <a:r>
              <a:rPr lang="en-US" altLang="en-US"/>
              <a:t>cost-based fashion.</a:t>
            </a:r>
          </a:p>
          <a:p>
            <a:pPr lvl="1">
              <a:buFont typeface="Monotype Sorts" pitchFamily="-65" charset="2"/>
              <a:buNone/>
            </a:pPr>
            <a:r>
              <a:rPr lang="en-US" altLang="en-US"/>
              <a:t>2. Uses heuristics to choose a plan.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D488288B-9F1E-41DE-952D-1B18F0FF90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Cost-Based Optimization</a:t>
            </a:r>
          </a:p>
        </p:txBody>
      </p:sp>
      <p:sp>
        <p:nvSpPr>
          <p:cNvPr id="50179" name="Rectangle 3">
            <a:extLst>
              <a:ext uri="{FF2B5EF4-FFF2-40B4-BE49-F238E27FC236}">
                <a16:creationId xmlns:a16="http://schemas.microsoft.com/office/drawing/2014/main" id="{704B53F0-B238-43C6-8666-D94F62176F70}"/>
              </a:ext>
            </a:extLst>
          </p:cNvPr>
          <p:cNvSpPr>
            <a:spLocks noGrp="1" noChangeArrowheads="1"/>
          </p:cNvSpPr>
          <p:nvPr>
            <p:ph idx="1"/>
          </p:nvPr>
        </p:nvSpPr>
        <p:spPr>
          <a:xfrm>
            <a:off x="1655545" y="826873"/>
            <a:ext cx="5775158" cy="4025979"/>
          </a:xfrm>
        </p:spPr>
        <p:txBody>
          <a:bodyPr/>
          <a:lstStyle/>
          <a:p>
            <a:r>
              <a:rPr lang="en-US" altLang="en-US"/>
              <a:t>Consider finding the best join-order for </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2 </a:t>
            </a:r>
            <a:r>
              <a:rPr lang="en-IN" altLang="en-US">
                <a:ea typeface="MS PGothic" panose="020B0600070205080204" pitchFamily="34" charset="-128"/>
              </a:rPr>
              <a:t>⨝</a:t>
            </a:r>
            <a:r>
              <a:rPr lang="en-US" altLang="en-US" baseline="-25000"/>
              <a:t>   </a:t>
            </a:r>
            <a:r>
              <a:rPr lang="en-US" altLang="en-US"/>
              <a:t>. . .</a:t>
            </a:r>
            <a:r>
              <a:rPr lang="en-IN" altLang="en-US">
                <a:ea typeface="MS PGothic" panose="020B0600070205080204" pitchFamily="34" charset="-128"/>
              </a:rPr>
              <a:t> ⨝</a:t>
            </a:r>
            <a:r>
              <a:rPr lang="en-US" altLang="en-US"/>
              <a:t> </a:t>
            </a:r>
            <a:r>
              <a:rPr lang="en-US" altLang="en-US" i="1" err="1"/>
              <a:t>r</a:t>
            </a:r>
            <a:r>
              <a:rPr lang="en-US" altLang="en-US" i="1" baseline="-25000" err="1"/>
              <a:t>n</a:t>
            </a:r>
            <a:r>
              <a:rPr lang="en-US" altLang="en-US"/>
              <a:t>.</a:t>
            </a:r>
          </a:p>
          <a:p>
            <a:r>
              <a:rPr lang="en-US" altLang="en-US"/>
              <a:t>There are (2(</a:t>
            </a:r>
            <a:r>
              <a:rPr lang="en-US" altLang="en-US" i="1"/>
              <a:t>n</a:t>
            </a:r>
            <a:r>
              <a:rPr lang="en-US" altLang="en-US"/>
              <a:t> – 1))!/(</a:t>
            </a:r>
            <a:r>
              <a:rPr lang="en-US" altLang="en-US" i="1"/>
              <a:t>n</a:t>
            </a:r>
            <a:r>
              <a:rPr lang="en-US" altLang="en-US"/>
              <a:t> – 1)! different join orders for above expression.  With </a:t>
            </a:r>
            <a:r>
              <a:rPr lang="en-US" altLang="en-US" i="1"/>
              <a:t>n</a:t>
            </a:r>
            <a:r>
              <a:rPr lang="en-US" altLang="en-US"/>
              <a:t> = 7, the number is 665280, with </a:t>
            </a:r>
            <a:r>
              <a:rPr lang="en-US" altLang="en-US" i="1"/>
              <a:t>n = </a:t>
            </a:r>
            <a:r>
              <a:rPr lang="en-US" altLang="en-US"/>
              <a:t>10, the</a:t>
            </a:r>
            <a:r>
              <a:rPr lang="en-US" altLang="en-US" i="1"/>
              <a:t> </a:t>
            </a:r>
            <a:r>
              <a:rPr lang="en-US" altLang="en-US"/>
              <a:t>number is greater than 176 billion!</a:t>
            </a:r>
          </a:p>
          <a:p>
            <a:r>
              <a:rPr lang="en-US" altLang="en-US"/>
              <a:t>No need to generate all the join orders.  Using dynamic programming, the least-cost join order for any subset of </a:t>
            </a:r>
            <a:br>
              <a:rPr lang="en-US" altLang="en-US"/>
            </a:br>
            <a:r>
              <a:rPr lang="en-US" altLang="en-US"/>
              <a:t>{</a:t>
            </a:r>
            <a:r>
              <a:rPr lang="en-US" altLang="en-US" i="1"/>
              <a:t>r</a:t>
            </a:r>
            <a:r>
              <a:rPr lang="en-US" altLang="en-US" baseline="-25000"/>
              <a:t>1</a:t>
            </a:r>
            <a:r>
              <a:rPr lang="en-US" altLang="en-US"/>
              <a:t>, </a:t>
            </a:r>
            <a:r>
              <a:rPr lang="en-US" altLang="en-US" i="1"/>
              <a:t>r</a:t>
            </a:r>
            <a:r>
              <a:rPr lang="en-US" altLang="en-US" baseline="-25000"/>
              <a:t>2</a:t>
            </a:r>
            <a:r>
              <a:rPr lang="en-US" altLang="en-US"/>
              <a:t>, . . . </a:t>
            </a:r>
            <a:r>
              <a:rPr lang="en-US" altLang="en-US" i="1" err="1"/>
              <a:t>r</a:t>
            </a:r>
            <a:r>
              <a:rPr lang="en-US" altLang="en-US" i="1" baseline="-25000" err="1"/>
              <a:t>n</a:t>
            </a:r>
            <a:r>
              <a:rPr lang="en-US" altLang="en-US"/>
              <a:t>} is computed only once and stored for future use.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40" name="Rectangle 4">
            <a:extLst>
              <a:ext uri="{FF2B5EF4-FFF2-40B4-BE49-F238E27FC236}">
                <a16:creationId xmlns:a16="http://schemas.microsoft.com/office/drawing/2014/main" id="{F5A1028D-FABF-4146-86C5-A7019337527A}"/>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Statistics for Cost Estimation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a:extLst>
              <a:ext uri="{FF2B5EF4-FFF2-40B4-BE49-F238E27FC236}">
                <a16:creationId xmlns:a16="http://schemas.microsoft.com/office/drawing/2014/main" id="{252523AE-0431-4C86-991C-4ADEC5581564}"/>
              </a:ext>
            </a:extLst>
          </p:cNvPr>
          <p:cNvSpPr>
            <a:spLocks noGrp="1" noChangeArrowheads="1"/>
          </p:cNvSpPr>
          <p:nvPr>
            <p:ph type="title"/>
          </p:nvPr>
        </p:nvSpPr>
        <p:spPr>
          <a:xfrm>
            <a:off x="1719262" y="88106"/>
            <a:ext cx="6281738" cy="503749"/>
          </a:xfrm>
        </p:spPr>
        <p:txBody>
          <a:bodyPr/>
          <a:lstStyle/>
          <a:p>
            <a:pPr>
              <a:defRPr/>
            </a:pPr>
            <a:r>
              <a:rPr lang="en-US" altLang="en-US">
                <a:effectLst>
                  <a:outerShdw blurRad="38100" dist="38100" dir="2700000" algn="tl">
                    <a:srgbClr val="C0C0C0"/>
                  </a:outerShdw>
                </a:effectLst>
              </a:rPr>
              <a:t>Statistical Information for Cost Estimation</a:t>
            </a:r>
          </a:p>
        </p:txBody>
      </p:sp>
      <p:sp>
        <p:nvSpPr>
          <p:cNvPr id="71683" name="Rectangle 3">
            <a:extLst>
              <a:ext uri="{FF2B5EF4-FFF2-40B4-BE49-F238E27FC236}">
                <a16:creationId xmlns:a16="http://schemas.microsoft.com/office/drawing/2014/main" id="{47BD364A-03AF-4F06-BA7E-96341C7F433E}"/>
              </a:ext>
            </a:extLst>
          </p:cNvPr>
          <p:cNvSpPr>
            <a:spLocks noGrp="1" noChangeArrowheads="1"/>
          </p:cNvSpPr>
          <p:nvPr>
            <p:ph idx="1"/>
          </p:nvPr>
        </p:nvSpPr>
        <p:spPr>
          <a:xfrm>
            <a:off x="1633889" y="826873"/>
            <a:ext cx="5854566" cy="4025979"/>
          </a:xfrm>
        </p:spPr>
        <p:txBody>
          <a:bodyPr/>
          <a:lstStyle/>
          <a:p>
            <a:r>
              <a:rPr lang="en-US" altLang="en-US" i="1" err="1"/>
              <a:t>n</a:t>
            </a:r>
            <a:r>
              <a:rPr lang="en-US" altLang="en-US" i="1" baseline="-25000" err="1"/>
              <a:t>r</a:t>
            </a:r>
            <a:r>
              <a:rPr lang="en-US" altLang="en-US" i="1"/>
              <a:t>:  </a:t>
            </a:r>
            <a:r>
              <a:rPr lang="en-US" altLang="en-US"/>
              <a:t>number of tuples in a relation </a:t>
            </a:r>
            <a:r>
              <a:rPr lang="en-US" altLang="en-US" i="1"/>
              <a:t>r.</a:t>
            </a:r>
            <a:endParaRPr lang="en-US" altLang="en-US"/>
          </a:p>
          <a:p>
            <a:r>
              <a:rPr lang="en-US" altLang="en-US" i="1" err="1"/>
              <a:t>b</a:t>
            </a:r>
            <a:r>
              <a:rPr lang="en-US" altLang="en-US" i="1" baseline="-25000" err="1"/>
              <a:t>r</a:t>
            </a:r>
            <a:r>
              <a:rPr lang="en-US" altLang="en-US"/>
              <a:t>: number of blocks containing tuples of </a:t>
            </a:r>
            <a:r>
              <a:rPr lang="en-US" altLang="en-US" i="1"/>
              <a:t>r.</a:t>
            </a:r>
            <a:endParaRPr lang="en-US" altLang="en-US"/>
          </a:p>
          <a:p>
            <a:r>
              <a:rPr lang="en-US" altLang="en-US" i="1" err="1"/>
              <a:t>l</a:t>
            </a:r>
            <a:r>
              <a:rPr lang="en-US" altLang="en-US" i="1" baseline="-25000" err="1"/>
              <a:t>r</a:t>
            </a:r>
            <a:r>
              <a:rPr lang="en-US" altLang="en-US"/>
              <a:t>: size of a tuple of </a:t>
            </a:r>
            <a:r>
              <a:rPr lang="en-US" altLang="en-US" i="1"/>
              <a:t>r.</a:t>
            </a:r>
          </a:p>
          <a:p>
            <a:r>
              <a:rPr lang="en-US" altLang="en-US" i="1" err="1"/>
              <a:t>f</a:t>
            </a:r>
            <a:r>
              <a:rPr lang="en-US" altLang="en-US" i="1" baseline="-25000" err="1"/>
              <a:t>r</a:t>
            </a:r>
            <a:r>
              <a:rPr lang="en-US" altLang="en-US" i="1"/>
              <a:t>: </a:t>
            </a:r>
            <a:r>
              <a:rPr lang="en-US" altLang="en-US"/>
              <a:t>blocking factor of </a:t>
            </a:r>
            <a:r>
              <a:rPr lang="en-US" altLang="en-US" i="1"/>
              <a:t>r</a:t>
            </a:r>
            <a:r>
              <a:rPr lang="en-US" altLang="en-US"/>
              <a:t> — i.e., the number of tuples of </a:t>
            </a:r>
            <a:r>
              <a:rPr lang="en-US" altLang="en-US" i="1"/>
              <a:t>r </a:t>
            </a:r>
            <a:r>
              <a:rPr lang="en-US" altLang="en-US"/>
              <a:t>that fit into one block.</a:t>
            </a:r>
          </a:p>
          <a:p>
            <a:r>
              <a:rPr lang="en-US" altLang="en-US" i="1"/>
              <a:t>V(A, r):</a:t>
            </a:r>
            <a:r>
              <a:rPr lang="en-US" altLang="en-US"/>
              <a:t> number of distinct values that appear in </a:t>
            </a:r>
            <a:r>
              <a:rPr lang="en-US" altLang="en-US" i="1"/>
              <a:t>r</a:t>
            </a:r>
            <a:r>
              <a:rPr lang="en-US" altLang="en-US"/>
              <a:t> for attribute </a:t>
            </a:r>
            <a:r>
              <a:rPr lang="en-US" altLang="en-US" i="1"/>
              <a:t>A; </a:t>
            </a:r>
            <a:r>
              <a:rPr lang="en-US" altLang="en-US"/>
              <a:t>same as the size of </a:t>
            </a:r>
            <a:r>
              <a:rPr lang="en-US" altLang="en-US">
                <a:sym typeface="Symbol" panose="05050102010706020507" pitchFamily="18" charset="2"/>
              </a:rPr>
              <a:t></a:t>
            </a:r>
            <a:r>
              <a:rPr lang="en-US" altLang="en-US" i="1" baseline="-25000">
                <a:sym typeface="Symbol" panose="05050102010706020507" pitchFamily="18" charset="2"/>
              </a:rPr>
              <a:t>A</a:t>
            </a:r>
            <a:r>
              <a:rPr lang="en-US" altLang="en-US">
                <a:sym typeface="Symbol" panose="05050102010706020507" pitchFamily="18" charset="2"/>
              </a:rPr>
              <a:t>(</a:t>
            </a:r>
            <a:r>
              <a:rPr lang="en-US" altLang="en-US" i="1">
                <a:sym typeface="Symbol" panose="05050102010706020507" pitchFamily="18" charset="2"/>
              </a:rPr>
              <a:t>r</a:t>
            </a:r>
            <a:r>
              <a:rPr lang="en-US" altLang="en-US">
                <a:sym typeface="Symbol" panose="05050102010706020507" pitchFamily="18" charset="2"/>
              </a:rPr>
              <a:t>).</a:t>
            </a:r>
          </a:p>
          <a:p>
            <a:r>
              <a:rPr lang="en-US" altLang="en-US">
                <a:sym typeface="Symbol" panose="05050102010706020507" pitchFamily="18" charset="2"/>
              </a:rPr>
              <a:t>If tuples of </a:t>
            </a:r>
            <a:r>
              <a:rPr lang="en-US" altLang="en-US" i="1">
                <a:sym typeface="Symbol" panose="05050102010706020507" pitchFamily="18" charset="2"/>
              </a:rPr>
              <a:t>r</a:t>
            </a:r>
            <a:r>
              <a:rPr lang="en-US" altLang="en-US">
                <a:sym typeface="Symbol" panose="05050102010706020507" pitchFamily="18" charset="2"/>
              </a:rPr>
              <a:t> are stored together physically in a file, then: </a:t>
            </a:r>
            <a:br>
              <a:rPr lang="en-US" altLang="en-US">
                <a:sym typeface="Symbol" panose="05050102010706020507" pitchFamily="18" charset="2"/>
              </a:rPr>
            </a:br>
            <a:br>
              <a:rPr lang="en-US" altLang="en-US">
                <a:sym typeface="Symbol" panose="05050102010706020507" pitchFamily="18" charset="2"/>
              </a:rPr>
            </a:br>
            <a:br>
              <a:rPr lang="en-US" altLang="en-US">
                <a:sym typeface="Symbol" panose="05050102010706020507" pitchFamily="18" charset="2"/>
              </a:rPr>
            </a:br>
            <a:br>
              <a:rPr lang="en-US" altLang="en-US">
                <a:sym typeface="Symbol" panose="05050102010706020507" pitchFamily="18" charset="2"/>
              </a:rPr>
            </a:br>
            <a:endParaRPr lang="en-US" altLang="en-US">
              <a:sym typeface="Symbol" panose="05050102010706020507" pitchFamily="18" charset="2"/>
            </a:endParaRPr>
          </a:p>
        </p:txBody>
      </p:sp>
      <p:graphicFrame>
        <p:nvGraphicFramePr>
          <p:cNvPr id="71684" name="Object 2">
            <a:extLst>
              <a:ext uri="{FF2B5EF4-FFF2-40B4-BE49-F238E27FC236}">
                <a16:creationId xmlns:a16="http://schemas.microsoft.com/office/drawing/2014/main" id="{55A18B11-A2C4-4B33-91D7-440CA2606202}"/>
              </a:ext>
            </a:extLst>
          </p:cNvPr>
          <p:cNvGraphicFramePr>
            <a:graphicFrameLocks noChangeAspect="1"/>
          </p:cNvGraphicFramePr>
          <p:nvPr/>
        </p:nvGraphicFramePr>
        <p:xfrm>
          <a:off x="3835982" y="2768453"/>
          <a:ext cx="666750" cy="495300"/>
        </p:xfrm>
        <a:graphic>
          <a:graphicData uri="http://schemas.openxmlformats.org/presentationml/2006/ole">
            <mc:AlternateContent xmlns:mc="http://schemas.openxmlformats.org/markup-compatibility/2006">
              <mc:Choice xmlns:v="urn:schemas-microsoft-com:vml" Requires="v">
                <p:oleObj name="Equation" r:id="rId3" imgW="889000" imgH="660400" progId="Equation.3">
                  <p:embed/>
                </p:oleObj>
              </mc:Choice>
              <mc:Fallback>
                <p:oleObj name="Equation" r:id="rId3" imgW="889000" imgH="660400" progId="Equation.3">
                  <p:embed/>
                  <p:pic>
                    <p:nvPicPr>
                      <p:cNvPr id="71684" name="Object 2">
                        <a:extLst>
                          <a:ext uri="{FF2B5EF4-FFF2-40B4-BE49-F238E27FC236}">
                            <a16:creationId xmlns:a16="http://schemas.microsoft.com/office/drawing/2014/main" id="{55A18B11-A2C4-4B33-91D7-440CA2606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82" y="2768453"/>
                        <a:ext cx="66675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4CBB64EA-64A3-40D7-A007-B17EF0C9D1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Histograms</a:t>
            </a:r>
          </a:p>
        </p:txBody>
      </p:sp>
      <p:sp>
        <p:nvSpPr>
          <p:cNvPr id="73731" name="Rectangle 3">
            <a:extLst>
              <a:ext uri="{FF2B5EF4-FFF2-40B4-BE49-F238E27FC236}">
                <a16:creationId xmlns:a16="http://schemas.microsoft.com/office/drawing/2014/main" id="{8BCD9F34-1091-43A5-8EC9-11FA4902746E}"/>
              </a:ext>
            </a:extLst>
          </p:cNvPr>
          <p:cNvSpPr>
            <a:spLocks noGrp="1" noChangeArrowheads="1"/>
          </p:cNvSpPr>
          <p:nvPr>
            <p:ph idx="1"/>
          </p:nvPr>
        </p:nvSpPr>
        <p:spPr>
          <a:xfrm>
            <a:off x="1641107" y="826873"/>
            <a:ext cx="5782378" cy="4025979"/>
          </a:xfrm>
        </p:spPr>
        <p:txBody>
          <a:bodyPr/>
          <a:lstStyle/>
          <a:p>
            <a:r>
              <a:rPr lang="en-US" altLang="en-US"/>
              <a:t>Histogram on attribute </a:t>
            </a:r>
            <a:r>
              <a:rPr lang="en-US" altLang="en-US" i="1"/>
              <a:t>age</a:t>
            </a:r>
            <a:r>
              <a:rPr lang="en-US" altLang="en-US"/>
              <a:t> of relation </a:t>
            </a:r>
            <a:r>
              <a:rPr lang="en-US" altLang="en-US" i="1"/>
              <a:t>person</a:t>
            </a:r>
            <a:br>
              <a:rPr lang="en-US" altLang="en-US"/>
            </a:br>
            <a:br>
              <a:rPr lang="en-US" altLang="en-US"/>
            </a:br>
            <a:br>
              <a:rPr lang="en-US" altLang="en-US"/>
            </a:br>
            <a:br>
              <a:rPr lang="en-US" altLang="en-US"/>
            </a:br>
            <a:br>
              <a:rPr lang="en-US" altLang="en-US"/>
            </a:br>
            <a:br>
              <a:rPr lang="en-US" altLang="en-US"/>
            </a:br>
            <a:endParaRPr lang="en-US" altLang="en-US"/>
          </a:p>
          <a:p>
            <a:pPr marL="0" indent="0">
              <a:buNone/>
            </a:pPr>
            <a:endParaRPr lang="en-US" altLang="en-US"/>
          </a:p>
          <a:p>
            <a:pPr marL="0" indent="0">
              <a:buNone/>
            </a:pPr>
            <a:br>
              <a:rPr lang="en-US" altLang="en-US"/>
            </a:br>
            <a:br>
              <a:rPr lang="en-US" altLang="en-US"/>
            </a:br>
            <a:endParaRPr lang="en-US" altLang="en-US"/>
          </a:p>
          <a:p>
            <a:r>
              <a:rPr lang="en-US" altLang="en-US" b="1" err="1">
                <a:solidFill>
                  <a:srgbClr val="002060"/>
                </a:solidFill>
              </a:rPr>
              <a:t>Equi</a:t>
            </a:r>
            <a:r>
              <a:rPr lang="en-US" altLang="en-US" b="1">
                <a:solidFill>
                  <a:srgbClr val="002060"/>
                </a:solidFill>
              </a:rPr>
              <a:t>-width</a:t>
            </a:r>
            <a:r>
              <a:rPr lang="en-US" altLang="en-US"/>
              <a:t> histograms</a:t>
            </a:r>
          </a:p>
          <a:p>
            <a:r>
              <a:rPr lang="en-US" altLang="en-US" b="1" err="1">
                <a:solidFill>
                  <a:srgbClr val="002060"/>
                </a:solidFill>
              </a:rPr>
              <a:t>Equi</a:t>
            </a:r>
            <a:r>
              <a:rPr lang="en-US" altLang="en-US" b="1">
                <a:solidFill>
                  <a:srgbClr val="002060"/>
                </a:solidFill>
              </a:rPr>
              <a:t>-depth</a:t>
            </a:r>
            <a:r>
              <a:rPr lang="en-US" altLang="en-US"/>
              <a:t> histograms break up range such that each range has (approximately) the same number of tuples</a:t>
            </a:r>
          </a:p>
          <a:p>
            <a:pPr lvl="1"/>
            <a:r>
              <a:rPr lang="en-US" altLang="en-US"/>
              <a:t>E.g. (4, 8, 14, 19) </a:t>
            </a:r>
          </a:p>
          <a:p>
            <a:r>
              <a:rPr lang="en-US" altLang="en-US"/>
              <a:t>Many databases also store </a:t>
            </a:r>
            <a:r>
              <a:rPr lang="en-US" altLang="en-US" i="1"/>
              <a:t>n </a:t>
            </a:r>
            <a:r>
              <a:rPr lang="en-US" altLang="en-US" b="1">
                <a:solidFill>
                  <a:srgbClr val="002060"/>
                </a:solidFill>
              </a:rPr>
              <a:t>most-frequent values </a:t>
            </a:r>
            <a:r>
              <a:rPr lang="en-US" altLang="en-US"/>
              <a:t>and their counts</a:t>
            </a:r>
          </a:p>
          <a:p>
            <a:pPr lvl="1"/>
            <a:r>
              <a:rPr lang="en-US" altLang="en-US"/>
              <a:t>Histogram is built on remaining values only</a:t>
            </a:r>
          </a:p>
        </p:txBody>
      </p:sp>
      <p:pic>
        <p:nvPicPr>
          <p:cNvPr id="73732" name="Picture 5">
            <a:extLst>
              <a:ext uri="{FF2B5EF4-FFF2-40B4-BE49-F238E27FC236}">
                <a16:creationId xmlns:a16="http://schemas.microsoft.com/office/drawing/2014/main" id="{A3C2BFE6-D0A1-4BB1-AFE8-7CD8B81AB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193" y="1250001"/>
            <a:ext cx="3069431" cy="216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0F08-A4D6-4755-A428-3ABB81B56E0B}"/>
              </a:ext>
            </a:extLst>
          </p:cNvPr>
          <p:cNvSpPr>
            <a:spLocks noGrp="1"/>
          </p:cNvSpPr>
          <p:nvPr>
            <p:ph type="title"/>
          </p:nvPr>
        </p:nvSpPr>
        <p:spPr/>
        <p:txBody>
          <a:bodyPr/>
          <a:lstStyle/>
          <a:p>
            <a:r>
              <a:rPr lang="en-IN"/>
              <a:t>Histograms (cont.)</a:t>
            </a:r>
          </a:p>
        </p:txBody>
      </p:sp>
      <p:sp>
        <p:nvSpPr>
          <p:cNvPr id="3" name="Content Placeholder 2">
            <a:extLst>
              <a:ext uri="{FF2B5EF4-FFF2-40B4-BE49-F238E27FC236}">
                <a16:creationId xmlns:a16="http://schemas.microsoft.com/office/drawing/2014/main" id="{5AEBEAC6-9925-40BC-B05B-1DDF59AB9CC4}"/>
              </a:ext>
            </a:extLst>
          </p:cNvPr>
          <p:cNvSpPr>
            <a:spLocks noGrp="1"/>
          </p:cNvSpPr>
          <p:nvPr>
            <p:ph idx="1"/>
          </p:nvPr>
        </p:nvSpPr>
        <p:spPr>
          <a:xfrm>
            <a:off x="1633889" y="826873"/>
            <a:ext cx="5811253" cy="4025979"/>
          </a:xfrm>
        </p:spPr>
        <p:txBody>
          <a:bodyPr/>
          <a:lstStyle/>
          <a:p>
            <a:r>
              <a:rPr lang="en-IN"/>
              <a:t>Histograms and other statistics usually computed based on a </a:t>
            </a:r>
            <a:r>
              <a:rPr lang="en-IN" b="1">
                <a:solidFill>
                  <a:srgbClr val="002060"/>
                </a:solidFill>
              </a:rPr>
              <a:t>random  sample</a:t>
            </a:r>
          </a:p>
          <a:p>
            <a:r>
              <a:rPr lang="en-IN"/>
              <a:t>Statistics may be out of date</a:t>
            </a:r>
          </a:p>
          <a:p>
            <a:pPr lvl="1"/>
            <a:r>
              <a:rPr lang="en-IN"/>
              <a:t>Some database require a </a:t>
            </a:r>
            <a:r>
              <a:rPr lang="en-IN" b="1" err="1"/>
              <a:t>analyze</a:t>
            </a:r>
            <a:r>
              <a:rPr lang="en-IN" b="1"/>
              <a:t> </a:t>
            </a:r>
            <a:r>
              <a:rPr lang="en-IN"/>
              <a:t> command to be executed to update statistics</a:t>
            </a:r>
          </a:p>
          <a:p>
            <a:pPr lvl="1"/>
            <a:r>
              <a:rPr lang="en-IN"/>
              <a:t>Others automatically recompute statistics </a:t>
            </a:r>
          </a:p>
          <a:p>
            <a:pPr lvl="2"/>
            <a:r>
              <a:rPr lang="en-IN"/>
              <a:t>e.g., when number of tuples in a relation changes by some percentage</a:t>
            </a:r>
          </a:p>
        </p:txBody>
      </p:sp>
    </p:spTree>
    <p:extLst>
      <p:ext uri="{BB962C8B-B14F-4D97-AF65-F5344CB8AC3E}">
        <p14:creationId xmlns:p14="http://schemas.microsoft.com/office/powerpoint/2010/main" val="1327861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a:extLst>
              <a:ext uri="{FF2B5EF4-FFF2-40B4-BE49-F238E27FC236}">
                <a16:creationId xmlns:a16="http://schemas.microsoft.com/office/drawing/2014/main" id="{A902C18D-987A-402C-B20E-660F1DA6FA13}"/>
              </a:ext>
            </a:extLst>
          </p:cNvPr>
          <p:cNvSpPr>
            <a:spLocks noGrp="1" noChangeArrowheads="1"/>
          </p:cNvSpPr>
          <p:nvPr>
            <p:ph type="body" sz="half" idx="4294967295"/>
          </p:nvPr>
        </p:nvSpPr>
        <p:spPr>
          <a:xfrm>
            <a:off x="1633889" y="819596"/>
            <a:ext cx="5882822" cy="3677840"/>
          </a:xfrm>
          <a:prstGeom prst="rect">
            <a:avLst/>
          </a:prstGeom>
        </p:spPr>
        <p:txBody>
          <a:bodyPr/>
          <a:lstStyle/>
          <a:p>
            <a:pPr>
              <a:buSzPct val="110000"/>
              <a:buFont typeface="Wingdings" panose="05000000000000000000" pitchFamily="2" charset="2"/>
              <a:buChar char="§"/>
            </a:pPr>
            <a:r>
              <a:rPr lang="en-US" altLang="en-US" b="1">
                <a:sym typeface="Symbol" panose="05050102010706020507" pitchFamily="18" charset="2"/>
              </a:rPr>
              <a:t></a:t>
            </a:r>
            <a:r>
              <a:rPr lang="en-US" altLang="en-US" b="1" i="1" baseline="-25000">
                <a:sym typeface="Symbol" panose="05050102010706020507" pitchFamily="18" charset="2"/>
              </a:rPr>
              <a:t>A=v</a:t>
            </a:r>
            <a:r>
              <a:rPr lang="en-US" altLang="en-US" b="1">
                <a:sym typeface="Symbol" panose="05050102010706020507" pitchFamily="18" charset="2"/>
              </a:rPr>
              <a:t>(</a:t>
            </a:r>
            <a:r>
              <a:rPr lang="en-US" altLang="en-US" b="1" i="1">
                <a:sym typeface="Symbol" panose="05050102010706020507" pitchFamily="18" charset="2"/>
              </a:rPr>
              <a:t>r</a:t>
            </a:r>
            <a:r>
              <a:rPr lang="en-US" altLang="en-US" b="1">
                <a:sym typeface="Symbol" panose="05050102010706020507" pitchFamily="18" charset="2"/>
              </a:rPr>
              <a:t>)</a:t>
            </a:r>
            <a:endParaRPr lang="en-US" altLang="en-US"/>
          </a:p>
          <a:p>
            <a:pPr lvl="1">
              <a:buSzPct val="110000"/>
              <a:buFont typeface="Arial" panose="020B0604020202020204" pitchFamily="34" charset="0"/>
              <a:buChar char="•"/>
            </a:pPr>
            <a:r>
              <a:rPr lang="en-US" altLang="en-US" i="1" err="1">
                <a:sym typeface="Symbol" panose="05050102010706020507" pitchFamily="18" charset="2"/>
              </a:rPr>
              <a:t>n</a:t>
            </a:r>
            <a:r>
              <a:rPr lang="en-US" altLang="en-US" i="1" baseline="-25000" err="1">
                <a:sym typeface="Symbol" panose="05050102010706020507" pitchFamily="18" charset="2"/>
              </a:rPr>
              <a:t>r</a:t>
            </a:r>
            <a:r>
              <a:rPr lang="en-US" altLang="en-US" i="1">
                <a:sym typeface="Symbol" panose="05050102010706020507" pitchFamily="18" charset="2"/>
              </a:rPr>
              <a:t> / V(</a:t>
            </a:r>
            <a:r>
              <a:rPr lang="en-US" altLang="en-US" i="1" err="1">
                <a:sym typeface="Symbol" panose="05050102010706020507" pitchFamily="18" charset="2"/>
              </a:rPr>
              <a:t>A,r</a:t>
            </a:r>
            <a:r>
              <a:rPr lang="en-US" altLang="en-US" i="1">
                <a:sym typeface="Symbol" panose="05050102010706020507" pitchFamily="18" charset="2"/>
              </a:rPr>
              <a:t>) </a:t>
            </a:r>
            <a:r>
              <a:rPr lang="en-US" altLang="en-US">
                <a:sym typeface="Symbol" panose="05050102010706020507" pitchFamily="18" charset="2"/>
              </a:rPr>
              <a:t>: number of records that will satisfy the selection</a:t>
            </a:r>
          </a:p>
          <a:p>
            <a:pPr lvl="1">
              <a:buSzPct val="110000"/>
              <a:buFont typeface="Arial" panose="020B0604020202020204" pitchFamily="34" charset="0"/>
              <a:buChar char="•"/>
            </a:pPr>
            <a:r>
              <a:rPr lang="en-US" altLang="en-US">
                <a:sym typeface="Symbol" panose="05050102010706020507" pitchFamily="18" charset="2"/>
              </a:rPr>
              <a:t>Equality condition on a key attribute:</a:t>
            </a:r>
            <a:r>
              <a:rPr lang="en-US" altLang="en-US" i="1">
                <a:sym typeface="Symbol" panose="05050102010706020507" pitchFamily="18" charset="2"/>
              </a:rPr>
              <a:t> size estimate = </a:t>
            </a:r>
            <a:r>
              <a:rPr lang="en-US" altLang="en-US">
                <a:sym typeface="Symbol" panose="05050102010706020507" pitchFamily="18" charset="2"/>
              </a:rPr>
              <a:t>1</a:t>
            </a:r>
          </a:p>
          <a:p>
            <a:pPr>
              <a:buSzPct val="110000"/>
              <a:buFont typeface="Wingdings" panose="05000000000000000000" pitchFamily="2" charset="2"/>
              <a:buChar char="§"/>
            </a:pPr>
            <a:r>
              <a:rPr kumimoji="0" lang="en-US" altLang="en-US">
                <a:sym typeface="Symbol" panose="05050102010706020507" pitchFamily="18" charset="2"/>
              </a:rPr>
              <a:t></a:t>
            </a:r>
            <a:r>
              <a:rPr kumimoji="0" lang="en-US" altLang="en-US" i="1" baseline="-25000">
                <a:sym typeface="Symbol" panose="05050102010706020507" pitchFamily="18" charset="2"/>
              </a:rPr>
              <a:t>A</a:t>
            </a:r>
            <a:r>
              <a:rPr kumimoji="0" lang="en-US" altLang="en-US" baseline="-25000">
                <a:sym typeface="Symbol" panose="05050102010706020507" pitchFamily="18" charset="2"/>
              </a:rPr>
              <a:t></a:t>
            </a:r>
            <a:r>
              <a:rPr kumimoji="0" lang="en-US" altLang="en-US" i="1" baseline="-25000">
                <a:sym typeface="Symbol" panose="05050102010706020507" pitchFamily="18" charset="2"/>
              </a:rPr>
              <a:t>V</a:t>
            </a:r>
            <a:r>
              <a:rPr kumimoji="0" lang="en-US" altLang="en-US">
                <a:sym typeface="Symbol" panose="05050102010706020507" pitchFamily="18" charset="2"/>
              </a:rPr>
              <a:t>(</a:t>
            </a:r>
            <a:r>
              <a:rPr kumimoji="0" lang="en-US" altLang="en-US" i="1">
                <a:sym typeface="Symbol" panose="05050102010706020507" pitchFamily="18" charset="2"/>
              </a:rPr>
              <a:t>r</a:t>
            </a:r>
            <a:r>
              <a:rPr kumimoji="0" lang="en-US" altLang="en-US">
                <a:sym typeface="Symbol" panose="05050102010706020507" pitchFamily="18" charset="2"/>
              </a:rPr>
              <a:t>) (case of </a:t>
            </a:r>
            <a:r>
              <a:rPr kumimoji="0" lang="en-US" altLang="en-US" i="1" baseline="-25000">
                <a:sym typeface="Symbol" panose="05050102010706020507" pitchFamily="18" charset="2"/>
              </a:rPr>
              <a:t>A </a:t>
            </a:r>
            <a:r>
              <a:rPr kumimoji="0" lang="en-US" altLang="en-US" baseline="-25000">
                <a:sym typeface="Symbol" panose="05050102010706020507" pitchFamily="18" charset="2"/>
              </a:rPr>
              <a:t> </a:t>
            </a:r>
            <a:r>
              <a:rPr kumimoji="0" lang="en-US" altLang="en-US" i="1" baseline="-25000">
                <a:sym typeface="Symbol" panose="05050102010706020507" pitchFamily="18" charset="2"/>
              </a:rPr>
              <a:t>V</a:t>
            </a:r>
            <a:r>
              <a:rPr kumimoji="0" lang="en-US" altLang="en-US">
                <a:sym typeface="Symbol" panose="05050102010706020507" pitchFamily="18" charset="2"/>
              </a:rPr>
              <a:t>(</a:t>
            </a:r>
            <a:r>
              <a:rPr kumimoji="0" lang="en-US" altLang="en-US" i="1">
                <a:sym typeface="Symbol" panose="05050102010706020507" pitchFamily="18" charset="2"/>
              </a:rPr>
              <a:t>r</a:t>
            </a:r>
            <a:r>
              <a:rPr kumimoji="0" lang="en-US" altLang="en-US">
                <a:sym typeface="Symbol" panose="05050102010706020507" pitchFamily="18" charset="2"/>
              </a:rPr>
              <a:t>) is symmetric)</a:t>
            </a:r>
            <a:endParaRPr lang="en-US" altLang="en-US"/>
          </a:p>
          <a:p>
            <a:pPr lvl="1">
              <a:buSzPct val="110000"/>
              <a:buFont typeface="Arial" panose="020B0604020202020204" pitchFamily="34" charset="0"/>
              <a:buChar char="•"/>
            </a:pPr>
            <a:r>
              <a:rPr lang="en-US" altLang="en-US"/>
              <a:t>Let c denote  the estimated number of tuples satisfying the condition. </a:t>
            </a:r>
          </a:p>
          <a:p>
            <a:pPr lvl="1">
              <a:buSzPct val="110000"/>
              <a:buFont typeface="Arial" panose="020B0604020202020204" pitchFamily="34" charset="0"/>
              <a:buChar char="•"/>
            </a:pPr>
            <a:r>
              <a:rPr lang="en-US" altLang="en-US">
                <a:sym typeface="Symbol" panose="05050102010706020507" pitchFamily="18" charset="2"/>
              </a:rPr>
              <a:t>If min(</a:t>
            </a:r>
            <a:r>
              <a:rPr lang="en-US" altLang="en-US" err="1">
                <a:sym typeface="Symbol" panose="05050102010706020507" pitchFamily="18" charset="2"/>
              </a:rPr>
              <a:t>A,r</a:t>
            </a:r>
            <a:r>
              <a:rPr lang="en-US" altLang="en-US">
                <a:sym typeface="Symbol" panose="05050102010706020507" pitchFamily="18" charset="2"/>
              </a:rPr>
              <a:t>) and max(</a:t>
            </a:r>
            <a:r>
              <a:rPr lang="en-US" altLang="en-US" err="1">
                <a:sym typeface="Symbol" panose="05050102010706020507" pitchFamily="18" charset="2"/>
              </a:rPr>
              <a:t>A,r</a:t>
            </a:r>
            <a:r>
              <a:rPr lang="en-US" altLang="en-US">
                <a:sym typeface="Symbol" panose="05050102010706020507" pitchFamily="18" charset="2"/>
              </a:rPr>
              <a:t>) are available in catalog</a:t>
            </a:r>
          </a:p>
          <a:p>
            <a:pPr lvl="2">
              <a:buFont typeface="Wingdings" panose="05000000000000000000" pitchFamily="2" charset="2"/>
              <a:buChar char="§"/>
            </a:pPr>
            <a:r>
              <a:rPr lang="en-US" altLang="en-US"/>
              <a:t>c = 0 if v &lt; min(</a:t>
            </a:r>
            <a:r>
              <a:rPr lang="en-US" altLang="en-US" err="1"/>
              <a:t>A,r</a:t>
            </a:r>
            <a:r>
              <a:rPr lang="en-US" altLang="en-US"/>
              <a:t>)</a:t>
            </a:r>
            <a:br>
              <a:rPr lang="en-US" altLang="en-US"/>
            </a:br>
            <a:endParaRPr lang="en-US" altLang="en-US"/>
          </a:p>
          <a:p>
            <a:pPr lvl="2">
              <a:buFont typeface="Wingdings" panose="05000000000000000000" pitchFamily="2" charset="2"/>
              <a:buChar char="§"/>
            </a:pPr>
            <a:r>
              <a:rPr lang="en-US" altLang="en-US"/>
              <a:t>c =</a:t>
            </a:r>
            <a:br>
              <a:rPr lang="en-US" altLang="en-US"/>
            </a:br>
            <a:endParaRPr lang="en-US" altLang="en-US"/>
          </a:p>
          <a:p>
            <a:pPr lvl="1">
              <a:buSzPct val="110000"/>
              <a:buFont typeface="Arial" panose="020B0604020202020204" pitchFamily="34" charset="0"/>
              <a:buChar char="•"/>
            </a:pPr>
            <a:r>
              <a:rPr lang="en-US" altLang="en-US"/>
              <a:t> If histograms available, can refine above estimate</a:t>
            </a:r>
          </a:p>
          <a:p>
            <a:pPr lvl="1">
              <a:buSzPct val="110000"/>
              <a:buFont typeface="Arial" panose="020B0604020202020204" pitchFamily="34" charset="0"/>
              <a:buChar char="•"/>
            </a:pPr>
            <a:r>
              <a:rPr lang="en-US" altLang="en-US"/>
              <a:t>In absence of statistical information</a:t>
            </a:r>
            <a:r>
              <a:rPr lang="en-US" altLang="en-US" i="1"/>
              <a:t> c </a:t>
            </a:r>
            <a:r>
              <a:rPr lang="en-US" altLang="en-US"/>
              <a:t>is assumed to be</a:t>
            </a:r>
            <a:r>
              <a:rPr lang="en-US" altLang="en-US" i="1"/>
              <a:t> </a:t>
            </a:r>
            <a:r>
              <a:rPr lang="en-US" altLang="en-US" i="1" err="1">
                <a:sym typeface="Symbol" panose="05050102010706020507" pitchFamily="18" charset="2"/>
              </a:rPr>
              <a:t>n</a:t>
            </a:r>
            <a:r>
              <a:rPr lang="en-US" altLang="en-US" i="1" baseline="-25000" err="1">
                <a:sym typeface="Symbol" panose="05050102010706020507" pitchFamily="18" charset="2"/>
              </a:rPr>
              <a:t>r</a:t>
            </a:r>
            <a:r>
              <a:rPr lang="en-US" altLang="en-US" i="1" baseline="-25000">
                <a:sym typeface="Symbol" panose="05050102010706020507" pitchFamily="18" charset="2"/>
              </a:rPr>
              <a:t> </a:t>
            </a:r>
            <a:r>
              <a:rPr lang="en-US" altLang="en-US" i="1">
                <a:sym typeface="Symbol" panose="05050102010706020507" pitchFamily="18" charset="2"/>
              </a:rPr>
              <a:t>/ </a:t>
            </a:r>
            <a:r>
              <a:rPr lang="en-US" altLang="en-US">
                <a:sym typeface="Symbol" panose="05050102010706020507" pitchFamily="18" charset="2"/>
              </a:rPr>
              <a:t>2.</a:t>
            </a:r>
          </a:p>
          <a:p>
            <a:pPr lvl="2"/>
            <a:endParaRPr lang="en-US" altLang="en-US" sz="1200">
              <a:sym typeface="Symbol" panose="05050102010706020507" pitchFamily="18" charset="2"/>
            </a:endParaRPr>
          </a:p>
        </p:txBody>
      </p:sp>
      <p:sp>
        <p:nvSpPr>
          <p:cNvPr id="499714" name="Rectangle 2">
            <a:extLst>
              <a:ext uri="{FF2B5EF4-FFF2-40B4-BE49-F238E27FC236}">
                <a16:creationId xmlns:a16="http://schemas.microsoft.com/office/drawing/2014/main" id="{C897B721-DA5B-48DB-89C5-0ECC40E42E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Selection Size Estimation</a:t>
            </a:r>
          </a:p>
        </p:txBody>
      </p:sp>
      <p:graphicFrame>
        <p:nvGraphicFramePr>
          <p:cNvPr id="75780" name="Object 2">
            <a:extLst>
              <a:ext uri="{FF2B5EF4-FFF2-40B4-BE49-F238E27FC236}">
                <a16:creationId xmlns:a16="http://schemas.microsoft.com/office/drawing/2014/main" id="{51A7D16A-0EF1-42C9-84D1-BB8084DBD575}"/>
              </a:ext>
            </a:extLst>
          </p:cNvPr>
          <p:cNvGraphicFramePr>
            <a:graphicFrameLocks noGrp="1" noChangeAspect="1"/>
          </p:cNvGraphicFramePr>
          <p:nvPr>
            <p:ph idx="1"/>
          </p:nvPr>
        </p:nvGraphicFramePr>
        <p:xfrm>
          <a:off x="2805764" y="2775860"/>
          <a:ext cx="1625318" cy="447923"/>
        </p:xfrm>
        <a:graphic>
          <a:graphicData uri="http://schemas.openxmlformats.org/presentationml/2006/ole">
            <mc:AlternateContent xmlns:mc="http://schemas.openxmlformats.org/markup-compatibility/2006">
              <mc:Choice xmlns:v="urn:schemas-microsoft-com:vml" Requires="v">
                <p:oleObj name="Equation" r:id="rId3" imgW="1612900" imgH="444500" progId="Equation.3">
                  <p:embed/>
                </p:oleObj>
              </mc:Choice>
              <mc:Fallback>
                <p:oleObj name="Equation" r:id="rId3" imgW="1612900" imgH="444500" progId="Equation.3">
                  <p:embed/>
                  <p:pic>
                    <p:nvPicPr>
                      <p:cNvPr id="75780" name="Object 2">
                        <a:extLst>
                          <a:ext uri="{FF2B5EF4-FFF2-40B4-BE49-F238E27FC236}">
                            <a16:creationId xmlns:a16="http://schemas.microsoft.com/office/drawing/2014/main" id="{51A7D16A-0EF1-42C9-84D1-BB8084DBD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764" y="2775860"/>
                        <a:ext cx="1625318" cy="447923"/>
                      </a:xfrm>
                      <a:prstGeom prst="rect">
                        <a:avLst/>
                      </a:prstGeom>
                      <a:noFill/>
                      <a:ln>
                        <a:noFill/>
                      </a:ln>
                      <a:effec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sngStrike" kern="1200" cap="none" spc="0" normalizeH="0" baseline="0" noProof="0" dirty="0">
                <a:ln>
                  <a:noFill/>
                </a:ln>
                <a:solidFill>
                  <a:srgbClr val="7030A0"/>
                </a:solidFill>
                <a:effectLst/>
                <a:uLnTx/>
                <a:uFillTx/>
                <a:latin typeface="Calibri"/>
                <a:ea typeface="ＭＳ Ｐゴシック" charset="-128"/>
                <a:cs typeface="+mn-cs"/>
              </a:rPr>
              <a:t>Load/save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lang="en-US" sz="2400" dirty="0">
                <a:solidFill>
                  <a:srgbClr val="FF0000"/>
                </a:solidFill>
                <a:latin typeface="Calibri"/>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Query/Change Data</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7E7B1BE7-B0DB-F038-23A4-A1E4761474C2}"/>
              </a:ext>
            </a:extLst>
          </p:cNvPr>
          <p:cNvSpPr/>
          <p:nvPr/>
        </p:nvSpPr>
        <p:spPr>
          <a:xfrm>
            <a:off x="4237720" y="2017666"/>
            <a:ext cx="1629680" cy="1087484"/>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a:extLst>
              <a:ext uri="{FF2B5EF4-FFF2-40B4-BE49-F238E27FC236}">
                <a16:creationId xmlns:a16="http://schemas.microsoft.com/office/drawing/2014/main" id="{D388FD4D-BCEF-08D0-FD88-5043D01BD6CC}"/>
              </a:ext>
            </a:extLst>
          </p:cNvPr>
          <p:cNvSpPr/>
          <p:nvPr/>
        </p:nvSpPr>
        <p:spPr>
          <a:xfrm>
            <a:off x="4237720" y="591590"/>
            <a:ext cx="867680" cy="1154091"/>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00B050"/>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nSpc>
                <a:spcPct val="120000"/>
              </a:lnSpc>
              <a:spcBef>
                <a:spcPts val="0"/>
              </a:spcBef>
              <a:spcAft>
                <a:spcPts val="200"/>
              </a:spcAft>
            </a:pPr>
            <a:r>
              <a:rPr lang="en-US" dirty="0"/>
              <a:t>Parser/Translator</a:t>
            </a:r>
          </a:p>
          <a:p>
            <a:pPr lvl="1">
              <a:lnSpc>
                <a:spcPct val="120000"/>
              </a:lnSpc>
              <a:spcBef>
                <a:spcPts val="0"/>
              </a:spcBef>
              <a:spcAft>
                <a:spcPts val="200"/>
              </a:spcAft>
            </a:pPr>
            <a:r>
              <a:rPr lang="en-US" dirty="0"/>
              <a:t>Verifies syntax correctness and generates a </a:t>
            </a:r>
            <a:r>
              <a:rPr lang="en-US" i="1" dirty="0"/>
              <a:t>parse tree.</a:t>
            </a:r>
            <a:endParaRPr lang="en-US" dirty="0"/>
          </a:p>
          <a:p>
            <a:pPr lvl="1">
              <a:lnSpc>
                <a:spcPct val="120000"/>
              </a:lnSpc>
              <a:spcBef>
                <a:spcPts val="0"/>
              </a:spcBef>
              <a:spcAft>
                <a:spcPts val="200"/>
              </a:spcAft>
            </a:pPr>
            <a:r>
              <a:rPr lang="en-US" dirty="0"/>
              <a:t>Converts to </a:t>
            </a:r>
            <a:r>
              <a:rPr lang="en-US" i="1" dirty="0"/>
              <a:t>logical</a:t>
            </a:r>
            <a:r>
              <a:rPr lang="en-US" dirty="0"/>
              <a:t> </a:t>
            </a:r>
            <a:r>
              <a:rPr lang="en-US" i="1" dirty="0"/>
              <a:t>plan tree</a:t>
            </a:r>
            <a:r>
              <a:rPr lang="en-US" dirty="0"/>
              <a:t> that defines how to execute the query.</a:t>
            </a:r>
          </a:p>
          <a:p>
            <a:pPr lvl="2">
              <a:lnSpc>
                <a:spcPct val="120000"/>
              </a:lnSpc>
              <a:spcBef>
                <a:spcPts val="0"/>
              </a:spcBef>
              <a:spcAft>
                <a:spcPts val="200"/>
              </a:spcAft>
            </a:pPr>
            <a:r>
              <a:rPr lang="en-US" dirty="0"/>
              <a:t>Tree nodes are </a:t>
            </a:r>
            <a:r>
              <a:rPr lang="en-US" i="1" dirty="0"/>
              <a:t>operator(tables, parameters)</a:t>
            </a:r>
          </a:p>
          <a:p>
            <a:pPr lvl="2">
              <a:lnSpc>
                <a:spcPct val="120000"/>
              </a:lnSpc>
              <a:spcBef>
                <a:spcPts val="0"/>
              </a:spcBef>
              <a:spcAft>
                <a:spcPts val="200"/>
              </a:spcAft>
            </a:pPr>
            <a:r>
              <a:rPr lang="en-US" dirty="0"/>
              <a:t>Edges are the flow of data “up the tree” from node to node.</a:t>
            </a:r>
          </a:p>
          <a:p>
            <a:pPr>
              <a:lnSpc>
                <a:spcPct val="120000"/>
              </a:lnSpc>
              <a:spcBef>
                <a:spcPts val="0"/>
              </a:spcBef>
              <a:spcAft>
                <a:spcPts val="200"/>
              </a:spcAft>
            </a:pPr>
            <a:r>
              <a:rPr lang="en-US" dirty="0"/>
              <a:t>Optimizer</a:t>
            </a:r>
          </a:p>
          <a:p>
            <a:pPr lvl="1">
              <a:lnSpc>
                <a:spcPct val="120000"/>
              </a:lnSpc>
              <a:spcBef>
                <a:spcPts val="0"/>
              </a:spcBef>
              <a:spcAft>
                <a:spcPts val="200"/>
              </a:spcAft>
            </a:pPr>
            <a:r>
              <a:rPr lang="en-US" dirty="0"/>
              <a:t>Modifies the logical plan to define an improved execution.</a:t>
            </a:r>
          </a:p>
          <a:p>
            <a:pPr lvl="1">
              <a:lnSpc>
                <a:spcPct val="120000"/>
              </a:lnSpc>
              <a:spcBef>
                <a:spcPts val="0"/>
              </a:spcBef>
              <a:spcAft>
                <a:spcPts val="200"/>
              </a:spcAft>
            </a:pPr>
            <a:r>
              <a:rPr lang="en-US" dirty="0"/>
              <a:t>Query rewrite/transformation.</a:t>
            </a:r>
          </a:p>
          <a:p>
            <a:pPr lvl="1">
              <a:lnSpc>
                <a:spcPct val="120000"/>
              </a:lnSpc>
              <a:spcBef>
                <a:spcPts val="0"/>
              </a:spcBef>
              <a:spcAft>
                <a:spcPts val="200"/>
              </a:spcAft>
            </a:pPr>
            <a:r>
              <a:rPr lang="en-US" dirty="0"/>
              <a:t>Determines </a:t>
            </a:r>
            <a:r>
              <a:rPr lang="en-US" i="1" dirty="0"/>
              <a:t>how</a:t>
            </a:r>
            <a:r>
              <a:rPr lang="en-US" dirty="0"/>
              <a:t> to choose among multiple implementations of operators.</a:t>
            </a:r>
          </a:p>
          <a:p>
            <a:pPr>
              <a:lnSpc>
                <a:spcPct val="120000"/>
              </a:lnSpc>
              <a:spcBef>
                <a:spcPts val="0"/>
              </a:spcBef>
              <a:spcAft>
                <a:spcPts val="200"/>
              </a:spcAft>
            </a:pPr>
            <a:r>
              <a:rPr lang="en-US" dirty="0"/>
              <a:t>Engine</a:t>
            </a:r>
          </a:p>
          <a:p>
            <a:pPr lvl="1">
              <a:lnSpc>
                <a:spcPct val="120000"/>
              </a:lnSpc>
              <a:spcBef>
                <a:spcPts val="0"/>
              </a:spcBef>
              <a:spcAft>
                <a:spcPts val="200"/>
              </a:spcAft>
            </a:pPr>
            <a:r>
              <a:rPr lang="en-US" dirty="0"/>
              <a:t>Executes the plan</a:t>
            </a:r>
          </a:p>
          <a:p>
            <a:pPr lvl="1">
              <a:lnSpc>
                <a:spcPct val="120000"/>
              </a:lnSpc>
              <a:spcBef>
                <a:spcPts val="0"/>
              </a:spcBef>
              <a:spcAft>
                <a:spcPts val="200"/>
              </a:spcAft>
            </a:pPr>
            <a:r>
              <a:rPr lang="en-US" dirty="0"/>
              <a:t>May modify the plan to </a:t>
            </a:r>
            <a:r>
              <a:rPr lang="en-US" i="1" dirty="0"/>
              <a:t>optimize</a:t>
            </a:r>
            <a:r>
              <a:rPr lang="en-US" dirty="0"/>
              <a:t> execution, e.g. using indexes.</a:t>
            </a:r>
          </a:p>
        </p:txBody>
      </p:sp>
      <p:sp>
        <p:nvSpPr>
          <p:cNvPr id="2" name="Title 1"/>
          <p:cNvSpPr>
            <a:spLocks noGrp="1"/>
          </p:cNvSpPr>
          <p:nvPr>
            <p:ph type="title"/>
          </p:nvPr>
        </p:nvSpPr>
        <p:spPr/>
        <p:txBody>
          <a:bodyPr/>
          <a:lstStyle/>
          <a:p>
            <a:r>
              <a:rPr lang="en-US" dirty="0"/>
              <a:t>Parsing and Execution</a:t>
            </a:r>
          </a:p>
        </p:txBody>
      </p:sp>
    </p:spTree>
    <p:extLst>
      <p:ext uri="{BB962C8B-B14F-4D97-AF65-F5344CB8AC3E}">
        <p14:creationId xmlns:p14="http://schemas.microsoft.com/office/powerpoint/2010/main" val="501631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 (2)</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 Lecture 10: Module II (3), NoSQL (3)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10: Module II (3), NoSQL (3)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534436" y="1706267"/>
            <a:ext cx="1307602" cy="369332"/>
          </a:xfrm>
          <a:prstGeom prst="rect">
            <a:avLst/>
          </a:prstGeom>
          <a:noFill/>
        </p:spPr>
        <p:txBody>
          <a:bodyPr wrap="none" rtlCol="0">
            <a:spAutoFit/>
          </a:bodyPr>
          <a:lstStyle/>
          <a:p>
            <a:pPr algn="ctr"/>
            <a:r>
              <a:rPr lang="en-US" dirty="0">
                <a:solidFill>
                  <a:srgbClr val="0070C0"/>
                </a:solidFill>
              </a:rPr>
              <a:t>Begin Today</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454885" y="1589151"/>
            <a:ext cx="1038553" cy="646331"/>
          </a:xfrm>
          <a:prstGeom prst="rect">
            <a:avLst/>
          </a:prstGeom>
          <a:noFill/>
        </p:spPr>
        <p:txBody>
          <a:bodyPr wrap="none" rtlCol="0">
            <a:spAutoFit/>
          </a:bodyPr>
          <a:lstStyle/>
          <a:p>
            <a:pPr algn="ctr"/>
            <a:r>
              <a:rPr lang="en-US" dirty="0">
                <a:solidFill>
                  <a:srgbClr val="FF0000"/>
                </a:solidFill>
              </a:rPr>
              <a:t>Continue</a:t>
            </a:r>
            <a:br>
              <a:rPr lang="en-US" dirty="0">
                <a:solidFill>
                  <a:srgbClr val="FF0000"/>
                </a:solidFill>
              </a:rPr>
            </a:br>
            <a:r>
              <a:rPr lang="en-US" dirty="0">
                <a:solidFill>
                  <a:srgbClr val="FF0000"/>
                </a:solidFill>
              </a:rPr>
              <a:t>Today</a:t>
            </a:r>
          </a:p>
        </p:txBody>
      </p:sp>
    </p:spTree>
    <p:extLst>
      <p:ext uri="{BB962C8B-B14F-4D97-AF65-F5344CB8AC3E}">
        <p14:creationId xmlns:p14="http://schemas.microsoft.com/office/powerpoint/2010/main" val="4283700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Gra</a:t>
            </a:r>
            <a:r>
              <a:rPr lang="en-US" altLang="en-US" sz="2800" i="1" dirty="0">
                <a:solidFill>
                  <a:prstClr val="white"/>
                </a:solidFill>
              </a:rPr>
              <a:t>p</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 Databases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Neo4j</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10: Module II (3), NoSQL (3)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Processing Overview</a:t>
            </a:r>
          </a:p>
        </p:txBody>
      </p:sp>
      <p:pic>
        <p:nvPicPr>
          <p:cNvPr id="4" name="Picture 3"/>
          <p:cNvPicPr>
            <a:picLocks noChangeAspect="1"/>
          </p:cNvPicPr>
          <p:nvPr/>
        </p:nvPicPr>
        <p:blipFill>
          <a:blip r:embed="rId2"/>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20953884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1B40F190-8F0E-46FA-A03B-CD59DA3B9BE7}" vid="{5BEDA3C5-9F17-4237-A302-9E1B73B082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77334</TotalTime>
  <Words>7493</Words>
  <Application>Microsoft Macintosh PowerPoint</Application>
  <PresentationFormat>On-screen Show (16:9)</PresentationFormat>
  <Paragraphs>702</Paragraphs>
  <Slides>104</Slides>
  <Notes>72</Notes>
  <HiddenSlides>3</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104</vt:i4>
      </vt:variant>
    </vt:vector>
  </HeadingPairs>
  <TitlesOfParts>
    <vt:vector size="124" baseType="lpstr">
      <vt:lpstr>MS PGothic</vt:lpstr>
      <vt:lpstr>Amazon Ember</vt:lpstr>
      <vt:lpstr>Arial</vt:lpstr>
      <vt:lpstr>Calibri</vt:lpstr>
      <vt:lpstr>Cambria Math</vt:lpstr>
      <vt:lpstr>Century Schoolbook</vt:lpstr>
      <vt:lpstr>Greek Symbols</vt:lpstr>
      <vt:lpstr>Helvetica</vt:lpstr>
      <vt:lpstr>Monotype Sorts</vt:lpstr>
      <vt:lpstr>Museo For Dell</vt:lpstr>
      <vt:lpstr>Museo Sans For Dell</vt:lpstr>
      <vt:lpstr>Symbol</vt:lpstr>
      <vt:lpstr>Times New Roman</vt:lpstr>
      <vt:lpstr>Webdings</vt:lpstr>
      <vt:lpstr>Wingdings</vt:lpstr>
      <vt:lpstr>Office Theme</vt:lpstr>
      <vt:lpstr>1_Office Theme</vt:lpstr>
      <vt:lpstr>1_db</vt:lpstr>
      <vt:lpstr>db</vt:lpstr>
      <vt:lpstr>Equation</vt:lpstr>
      <vt:lpstr>PowerPoint Presentation</vt:lpstr>
      <vt:lpstr>PowerPoint Presentation</vt:lpstr>
      <vt:lpstr>PowerPoint Presentation</vt:lpstr>
      <vt:lpstr>PowerPoint Presentation</vt:lpstr>
      <vt:lpstr>PowerPoint Presentation</vt:lpstr>
      <vt:lpstr>PowerPoint Presentation</vt:lpstr>
      <vt:lpstr>Query Compilation</vt:lpstr>
      <vt:lpstr>Parsing and Execution</vt:lpstr>
      <vt:lpstr>Query Processing Overview</vt:lpstr>
      <vt:lpstr>Chapter 15: Query Processing</vt:lpstr>
      <vt:lpstr>Chapter 15:  Query Processing</vt:lpstr>
      <vt:lpstr>Basic Steps in Query Processing</vt:lpstr>
      <vt:lpstr>Basic Steps in Query Processing (Cont.)</vt:lpstr>
      <vt:lpstr>Basic Steps in Query Processing: Optimization</vt:lpstr>
      <vt:lpstr>Basic Steps: Optimization (Cont.)</vt:lpstr>
      <vt:lpstr>Measures of Query Cost</vt:lpstr>
      <vt:lpstr>Measures of Query Cost</vt:lpstr>
      <vt:lpstr>Measures of Query Cost (Cont.)</vt:lpstr>
      <vt:lpstr>Selection Operation</vt:lpstr>
      <vt:lpstr>Selections Using Indices</vt:lpstr>
      <vt:lpstr>Selections Using Indices</vt:lpstr>
      <vt:lpstr>Selections Involving Comparisons</vt:lpstr>
      <vt:lpstr>Implementation of Complex Selections</vt:lpstr>
      <vt:lpstr>Algorithms for Complex Selections</vt:lpstr>
      <vt:lpstr>Sorting</vt:lpstr>
      <vt:lpstr>Join Operation</vt:lpstr>
      <vt:lpstr>Nested-Loop Join</vt:lpstr>
      <vt:lpstr>Nested-Loop Join (Cont.)</vt:lpstr>
      <vt:lpstr>Indexed Nested-Loop Join</vt:lpstr>
      <vt:lpstr>Merge-Join</vt:lpstr>
      <vt:lpstr>Merge-Join (Cont.)</vt:lpstr>
      <vt:lpstr>Hash-Join</vt:lpstr>
      <vt:lpstr>Hash-Join (Cont.)</vt:lpstr>
      <vt:lpstr>PowerPoint Presentation</vt:lpstr>
      <vt:lpstr>Hash-Join (Cont.)</vt:lpstr>
      <vt:lpstr>Hash-Join Algorithm</vt:lpstr>
      <vt:lpstr>Hash-Join algorithm (Cont.)</vt:lpstr>
      <vt:lpstr>Other Operations</vt:lpstr>
      <vt:lpstr>Other Operations : Aggregation</vt:lpstr>
      <vt:lpstr>Evaluation of Expressions</vt:lpstr>
      <vt:lpstr>Materialization</vt:lpstr>
      <vt:lpstr>Materialization (Cont.)</vt:lpstr>
      <vt:lpstr>Pipelining</vt:lpstr>
      <vt:lpstr>Pipelining (Cont.)</vt:lpstr>
      <vt:lpstr>Pipelining (Cont.)</vt:lpstr>
      <vt:lpstr>PowerPoint Presentation</vt:lpstr>
      <vt:lpstr>Chapter 16: Query Optimization</vt:lpstr>
      <vt:lpstr>Outline</vt:lpstr>
      <vt:lpstr>Introduction</vt:lpstr>
      <vt:lpstr>Introduction (Cont.)</vt:lpstr>
      <vt:lpstr>Introduction (Cont.)</vt:lpstr>
      <vt:lpstr>Viewing Query Evaluation Plans</vt:lpstr>
      <vt:lpstr>Generating Equivalent Expressions</vt:lpstr>
      <vt:lpstr>Transformation of Relational Expressions</vt:lpstr>
      <vt:lpstr>Equivalence Rules</vt:lpstr>
      <vt:lpstr>Equivalence Rules (Cont.)</vt:lpstr>
      <vt:lpstr>Pictorial Depiction of Equivalence Rules</vt:lpstr>
      <vt:lpstr>Equivalence Rules (Cont.)</vt:lpstr>
      <vt:lpstr>Equivalence Rules (Cont.)</vt:lpstr>
      <vt:lpstr>Equivalence Rules (Cont.)</vt:lpstr>
      <vt:lpstr>Equivalence Rules (Cont.)</vt:lpstr>
      <vt:lpstr>Equivalence Rules (Cont.)</vt:lpstr>
      <vt:lpstr>Transformation Example: Pushing Selections</vt:lpstr>
      <vt:lpstr>Example with Multiple Transformations</vt:lpstr>
      <vt:lpstr>Multiple Transformations (Cont.)</vt:lpstr>
      <vt:lpstr>Transformation Example: Pushing Projections</vt:lpstr>
      <vt:lpstr>Join Ordering Example</vt:lpstr>
      <vt:lpstr>Join Ordering Example (Cont.)</vt:lpstr>
      <vt:lpstr>Enumeration of Equivalent Expressions</vt:lpstr>
      <vt:lpstr>Implementing Transformation Based Optimization</vt:lpstr>
      <vt:lpstr>Cost Estimation</vt:lpstr>
      <vt:lpstr>Choice of Evaluation Plans</vt:lpstr>
      <vt:lpstr>Cost-Based Optimization</vt:lpstr>
      <vt:lpstr>Statistics for Cost Estimation</vt:lpstr>
      <vt:lpstr>Statistical Information for Cost Estimation</vt:lpstr>
      <vt:lpstr>Histograms</vt:lpstr>
      <vt:lpstr>Histograms (cont.)</vt:lpstr>
      <vt:lpstr>Selection Size Estimation</vt:lpstr>
      <vt:lpstr>PowerPoint Presentation</vt:lpstr>
      <vt:lpstr>PowerPoint Presentation</vt:lpstr>
      <vt:lpstr>PowerPoint Presentation</vt:lpstr>
      <vt:lpstr>Simplistic Classification (https://medium.com/swlh/4-types-of-nosql-databases-d88ad21f7d3b)</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Cloud Concepts – One Perspective</vt:lpstr>
      <vt:lpstr>Database-as-a-Service</vt:lpstr>
      <vt:lpstr>PowerPoint Presentation</vt:lpstr>
      <vt:lpstr>Cloud Computing Layers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624</cp:revision>
  <cp:lastPrinted>2018-11-15T21:01:50Z</cp:lastPrinted>
  <dcterms:created xsi:type="dcterms:W3CDTF">2010-04-12T23:12:02Z</dcterms:created>
  <dcterms:modified xsi:type="dcterms:W3CDTF">2024-03-28T13:55:02Z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